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1" r:id="rId4"/>
    <p:sldId id="262" r:id="rId5"/>
    <p:sldId id="263" r:id="rId6"/>
    <p:sldId id="268" r:id="rId7"/>
    <p:sldId id="264" r:id="rId8"/>
    <p:sldId id="265" r:id="rId9"/>
    <p:sldId id="266" r:id="rId10"/>
    <p:sldId id="269" r:id="rId11"/>
    <p:sldId id="267" r:id="rId12"/>
    <p:sldId id="270" r:id="rId13"/>
    <p:sldId id="271" r:id="rId14"/>
    <p:sldId id="272" r:id="rId15"/>
    <p:sldId id="273" r:id="rId16"/>
    <p:sldId id="274" r:id="rId17"/>
    <p:sldId id="279" r:id="rId18"/>
    <p:sldId id="276" r:id="rId19"/>
    <p:sldId id="275" r:id="rId20"/>
    <p:sldId id="277" r:id="rId21"/>
    <p:sldId id="285" r:id="rId22"/>
    <p:sldId id="281" r:id="rId23"/>
    <p:sldId id="289" r:id="rId24"/>
    <p:sldId id="290" r:id="rId25"/>
    <p:sldId id="288" r:id="rId26"/>
    <p:sldId id="286" r:id="rId27"/>
    <p:sldId id="284" r:id="rId28"/>
    <p:sldId id="287" r:id="rId2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95" autoAdjust="0"/>
    <p:restoredTop sz="94660"/>
  </p:normalViewPr>
  <p:slideViewPr>
    <p:cSldViewPr snapToGrid="0">
      <p:cViewPr>
        <p:scale>
          <a:sx n="70" d="100"/>
          <a:sy n="70" d="100"/>
        </p:scale>
        <p:origin x="931" y="3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42206C11-FADD-47F7-A122-37465DD09790}" type="datetimeFigureOut">
              <a:rPr lang="pt-BR" smtClean="0"/>
              <a:t>13/02/2023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64022EF-ACCF-415C-9EF4-0647054A9249}" type="slidenum">
              <a:rPr lang="pt-BR" smtClean="0"/>
              <a:t>‹nº›</a:t>
            </a:fld>
            <a:endParaRPr lang="pt-BR"/>
          </a:p>
        </p:txBody>
      </p:sp>
    </p:spTree>
    <p:extLst>
      <p:ext uri="{BB962C8B-B14F-4D97-AF65-F5344CB8AC3E}">
        <p14:creationId xmlns:p14="http://schemas.microsoft.com/office/powerpoint/2010/main" val="2250617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2206C11-FADD-47F7-A122-37465DD09790}" type="datetimeFigureOut">
              <a:rPr lang="pt-BR" smtClean="0"/>
              <a:t>13/02/2023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64022EF-ACCF-415C-9EF4-0647054A9249}" type="slidenum">
              <a:rPr lang="pt-BR" smtClean="0"/>
              <a:t>‹nº›</a:t>
            </a:fld>
            <a:endParaRPr lang="pt-BR"/>
          </a:p>
        </p:txBody>
      </p:sp>
    </p:spTree>
    <p:extLst>
      <p:ext uri="{BB962C8B-B14F-4D97-AF65-F5344CB8AC3E}">
        <p14:creationId xmlns:p14="http://schemas.microsoft.com/office/powerpoint/2010/main" val="3447161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42206C11-FADD-47F7-A122-37465DD09790}" type="datetimeFigureOut">
              <a:rPr lang="pt-BR" smtClean="0"/>
              <a:t>13/02/2023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64022EF-ACCF-415C-9EF4-0647054A9249}" type="slidenum">
              <a:rPr lang="pt-BR" smtClean="0"/>
              <a:t>‹nº›</a:t>
            </a:fld>
            <a:endParaRPr lang="pt-BR"/>
          </a:p>
        </p:txBody>
      </p:sp>
    </p:spTree>
    <p:extLst>
      <p:ext uri="{BB962C8B-B14F-4D97-AF65-F5344CB8AC3E}">
        <p14:creationId xmlns:p14="http://schemas.microsoft.com/office/powerpoint/2010/main" val="2982959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838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172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42206C11-FADD-47F7-A122-37465DD09790}" type="datetimeFigureOut">
              <a:rPr lang="pt-BR" smtClean="0"/>
              <a:t>13/02/2023</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64022EF-ACCF-415C-9EF4-0647054A9249}" type="slidenum">
              <a:rPr lang="pt-BR" smtClean="0"/>
              <a:t>‹nº›</a:t>
            </a:fld>
            <a:endParaRPr lang="pt-BR"/>
          </a:p>
        </p:txBody>
      </p:sp>
    </p:spTree>
    <p:extLst>
      <p:ext uri="{BB962C8B-B14F-4D97-AF65-F5344CB8AC3E}">
        <p14:creationId xmlns:p14="http://schemas.microsoft.com/office/powerpoint/2010/main" val="861046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42206C11-FADD-47F7-A122-37465DD09790}" type="datetimeFigureOut">
              <a:rPr lang="pt-BR" smtClean="0"/>
              <a:t>13/02/2023</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064022EF-ACCF-415C-9EF4-0647054A9249}" type="slidenum">
              <a:rPr lang="pt-BR" smtClean="0"/>
              <a:t>‹nº›</a:t>
            </a:fld>
            <a:endParaRPr lang="pt-BR"/>
          </a:p>
        </p:txBody>
      </p:sp>
    </p:spTree>
    <p:extLst>
      <p:ext uri="{BB962C8B-B14F-4D97-AF65-F5344CB8AC3E}">
        <p14:creationId xmlns:p14="http://schemas.microsoft.com/office/powerpoint/2010/main" val="168583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42206C11-FADD-47F7-A122-37465DD09790}" type="datetimeFigureOut">
              <a:rPr lang="pt-BR" smtClean="0"/>
              <a:t>13/02/2023</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064022EF-ACCF-415C-9EF4-0647054A9249}" type="slidenum">
              <a:rPr lang="pt-BR" smtClean="0"/>
              <a:t>‹nº›</a:t>
            </a:fld>
            <a:endParaRPr lang="pt-BR"/>
          </a:p>
        </p:txBody>
      </p:sp>
    </p:spTree>
    <p:extLst>
      <p:ext uri="{BB962C8B-B14F-4D97-AF65-F5344CB8AC3E}">
        <p14:creationId xmlns:p14="http://schemas.microsoft.com/office/powerpoint/2010/main" val="1239641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42206C11-FADD-47F7-A122-37465DD09790}" type="datetimeFigureOut">
              <a:rPr lang="pt-BR" smtClean="0"/>
              <a:t>13/02/2023</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064022EF-ACCF-415C-9EF4-0647054A9249}" type="slidenum">
              <a:rPr lang="pt-BR" smtClean="0"/>
              <a:t>‹nº›</a:t>
            </a:fld>
            <a:endParaRPr lang="pt-BR"/>
          </a:p>
        </p:txBody>
      </p:sp>
    </p:spTree>
    <p:extLst>
      <p:ext uri="{BB962C8B-B14F-4D97-AF65-F5344CB8AC3E}">
        <p14:creationId xmlns:p14="http://schemas.microsoft.com/office/powerpoint/2010/main" val="1616152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42206C11-FADD-47F7-A122-37465DD09790}" type="datetimeFigureOut">
              <a:rPr lang="pt-BR" smtClean="0"/>
              <a:t>13/02/2023</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64022EF-ACCF-415C-9EF4-0647054A9249}" type="slidenum">
              <a:rPr lang="pt-BR" smtClean="0"/>
              <a:t>‹nº›</a:t>
            </a:fld>
            <a:endParaRPr lang="pt-BR"/>
          </a:p>
        </p:txBody>
      </p:sp>
    </p:spTree>
    <p:extLst>
      <p:ext uri="{BB962C8B-B14F-4D97-AF65-F5344CB8AC3E}">
        <p14:creationId xmlns:p14="http://schemas.microsoft.com/office/powerpoint/2010/main" val="512131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42206C11-FADD-47F7-A122-37465DD09790}" type="datetimeFigureOut">
              <a:rPr lang="pt-BR" smtClean="0"/>
              <a:t>13/02/2023</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64022EF-ACCF-415C-9EF4-0647054A9249}" type="slidenum">
              <a:rPr lang="pt-BR" smtClean="0"/>
              <a:t>‹nº›</a:t>
            </a:fld>
            <a:endParaRPr lang="pt-BR"/>
          </a:p>
        </p:txBody>
      </p:sp>
    </p:spTree>
    <p:extLst>
      <p:ext uri="{BB962C8B-B14F-4D97-AF65-F5344CB8AC3E}">
        <p14:creationId xmlns:p14="http://schemas.microsoft.com/office/powerpoint/2010/main" val="3251941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2206C11-FADD-47F7-A122-37465DD09790}" type="datetimeFigureOut">
              <a:rPr lang="pt-BR" smtClean="0"/>
              <a:t>13/02/2023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64022EF-ACCF-415C-9EF4-0647054A9249}" type="slidenum">
              <a:rPr lang="pt-BR" smtClean="0"/>
              <a:t>‹nº›</a:t>
            </a:fld>
            <a:endParaRPr lang="pt-BR"/>
          </a:p>
        </p:txBody>
      </p:sp>
    </p:spTree>
    <p:extLst>
      <p:ext uri="{BB962C8B-B14F-4D97-AF65-F5344CB8AC3E}">
        <p14:creationId xmlns:p14="http://schemas.microsoft.com/office/powerpoint/2010/main" val="440475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2206C11-FADD-47F7-A122-37465DD09790}" type="datetimeFigureOut">
              <a:rPr lang="pt-BR" smtClean="0"/>
              <a:t>13/02/2023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64022EF-ACCF-415C-9EF4-0647054A9249}" type="slidenum">
              <a:rPr lang="pt-BR" smtClean="0"/>
              <a:t>‹nº›</a:t>
            </a:fld>
            <a:endParaRPr lang="pt-BR"/>
          </a:p>
        </p:txBody>
      </p:sp>
    </p:spTree>
    <p:extLst>
      <p:ext uri="{BB962C8B-B14F-4D97-AF65-F5344CB8AC3E}">
        <p14:creationId xmlns:p14="http://schemas.microsoft.com/office/powerpoint/2010/main" val="2089358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206C11-FADD-47F7-A122-37465DD09790}" type="datetimeFigureOut">
              <a:rPr lang="pt-BR" smtClean="0"/>
              <a:t>13/02/2023</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4022EF-ACCF-415C-9EF4-0647054A9249}" type="slidenum">
              <a:rPr lang="pt-BR" smtClean="0"/>
              <a:t>‹nº›</a:t>
            </a:fld>
            <a:endParaRPr lang="pt-BR"/>
          </a:p>
        </p:txBody>
      </p:sp>
    </p:spTree>
    <p:extLst>
      <p:ext uri="{BB962C8B-B14F-4D97-AF65-F5344CB8AC3E}">
        <p14:creationId xmlns:p14="http://schemas.microsoft.com/office/powerpoint/2010/main" val="3838748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rotWithShape="1">
          <a:blip r:embed="rId2">
            <a:extLst>
              <a:ext uri="{28A0092B-C50C-407E-A947-70E740481C1C}">
                <a14:useLocalDpi xmlns:a14="http://schemas.microsoft.com/office/drawing/2010/main" val="0"/>
              </a:ext>
            </a:extLst>
          </a:blip>
          <a:srcRect r="21550"/>
          <a:stretch/>
        </p:blipFill>
        <p:spPr>
          <a:xfrm>
            <a:off x="4566328" y="0"/>
            <a:ext cx="7611173" cy="6839711"/>
          </a:xfrm>
          <a:prstGeom prst="rect">
            <a:avLst/>
          </a:prstGeom>
        </p:spPr>
      </p:pic>
      <p:sp>
        <p:nvSpPr>
          <p:cNvPr id="12" name="Retângulo 11">
            <a:extLst>
              <a:ext uri="{FF2B5EF4-FFF2-40B4-BE49-F238E27FC236}">
                <a16:creationId xmlns:a16="http://schemas.microsoft.com/office/drawing/2014/main" xmlns="" id="{C00EFAF3-439B-4263-A82A-D4FCF397A430}"/>
              </a:ext>
            </a:extLst>
          </p:cNvPr>
          <p:cNvSpPr/>
          <p:nvPr/>
        </p:nvSpPr>
        <p:spPr>
          <a:xfrm>
            <a:off x="0" y="0"/>
            <a:ext cx="7761514"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descr="Logotipo&#10;&#10;Descrição gerada automaticamente">
            <a:extLst>
              <a:ext uri="{FF2B5EF4-FFF2-40B4-BE49-F238E27FC236}">
                <a16:creationId xmlns:a16="http://schemas.microsoft.com/office/drawing/2014/main" xmlns="" id="{F32AA55B-CC16-4C97-800A-AAF63B148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061" y="652385"/>
            <a:ext cx="2153779" cy="837332"/>
          </a:xfrm>
          <a:prstGeom prst="rect">
            <a:avLst/>
          </a:prstGeom>
        </p:spPr>
      </p:pic>
      <p:pic>
        <p:nvPicPr>
          <p:cNvPr id="27" name="Imagem 26">
            <a:extLst>
              <a:ext uri="{FF2B5EF4-FFF2-40B4-BE49-F238E27FC236}">
                <a16:creationId xmlns:a16="http://schemas.microsoft.com/office/drawing/2014/main" xmlns="" id="{E8FE6AF7-E9EA-4B6A-9339-6CEB3DF73D9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1692"/>
          <a:stretch/>
        </p:blipFill>
        <p:spPr>
          <a:xfrm>
            <a:off x="347653" y="5249088"/>
            <a:ext cx="4176544" cy="877831"/>
          </a:xfrm>
          <a:prstGeom prst="rect">
            <a:avLst/>
          </a:prstGeom>
        </p:spPr>
      </p:pic>
      <p:pic>
        <p:nvPicPr>
          <p:cNvPr id="18" name="Imagem 17" descr="Forma, Retângulo&#10;&#10;Descrição gerada automaticamente">
            <a:extLst>
              <a:ext uri="{FF2B5EF4-FFF2-40B4-BE49-F238E27FC236}">
                <a16:creationId xmlns:a16="http://schemas.microsoft.com/office/drawing/2014/main" xmlns="" id="{FE4342F0-376A-4665-AFAD-12CE7F2BFE5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19"/>
          <a:stretch/>
        </p:blipFill>
        <p:spPr>
          <a:xfrm>
            <a:off x="-27325" y="1251693"/>
            <a:ext cx="8816732" cy="4322895"/>
          </a:xfrm>
          <a:prstGeom prst="rect">
            <a:avLst/>
          </a:prstGeom>
        </p:spPr>
      </p:pic>
      <p:sp>
        <p:nvSpPr>
          <p:cNvPr id="24" name="TextBox 11">
            <a:extLst>
              <a:ext uri="{FF2B5EF4-FFF2-40B4-BE49-F238E27FC236}">
                <a16:creationId xmlns:a16="http://schemas.microsoft.com/office/drawing/2014/main" xmlns="" id="{AD7A561B-D2A9-4F17-A68A-B1220D0B07C9}"/>
              </a:ext>
            </a:extLst>
          </p:cNvPr>
          <p:cNvSpPr txBox="1"/>
          <p:nvPr/>
        </p:nvSpPr>
        <p:spPr>
          <a:xfrm>
            <a:off x="297061" y="2444328"/>
            <a:ext cx="7543800" cy="1107996"/>
          </a:xfrm>
          <a:prstGeom prst="rect">
            <a:avLst/>
          </a:prstGeom>
        </p:spPr>
        <p:txBody>
          <a:bodyPr wrap="square" lIns="0" tIns="0" rIns="0" bIns="0" rtlCol="0" anchor="t">
            <a:spAutoFit/>
          </a:bodyPr>
          <a:lstStyle/>
          <a:p>
            <a:pPr fontAlgn="t"/>
            <a:r>
              <a:rPr lang="it-IT" sz="3600" b="1" dirty="0" smtClean="0">
                <a:solidFill>
                  <a:srgbClr val="004B78"/>
                </a:solidFill>
                <a:latin typeface="Arial" panose="020B0604020202020204" pitchFamily="34" charset="0"/>
                <a:cs typeface="Arial" panose="020B0604020202020204" pitchFamily="34" charset="0"/>
              </a:rPr>
              <a:t>SALUTE </a:t>
            </a:r>
            <a:r>
              <a:rPr lang="it-IT" sz="3600" b="1" dirty="0">
                <a:solidFill>
                  <a:srgbClr val="004B78"/>
                </a:solidFill>
                <a:latin typeface="Arial" panose="020B0604020202020204" pitchFamily="34" charset="0"/>
                <a:cs typeface="Arial" panose="020B0604020202020204" pitchFamily="34" charset="0"/>
              </a:rPr>
              <a:t>MENTALE, MOVIMENTO E INVECCHIAMENTO </a:t>
            </a:r>
          </a:p>
        </p:txBody>
      </p:sp>
      <p:sp>
        <p:nvSpPr>
          <p:cNvPr id="26" name="AutoShape 2">
            <a:extLst>
              <a:ext uri="{FF2B5EF4-FFF2-40B4-BE49-F238E27FC236}">
                <a16:creationId xmlns:a16="http://schemas.microsoft.com/office/drawing/2014/main" xmlns="" id="{26BCAE76-36E1-4020-B5CF-69D615ED88A1}"/>
              </a:ext>
            </a:extLst>
          </p:cNvPr>
          <p:cNvSpPr/>
          <p:nvPr/>
        </p:nvSpPr>
        <p:spPr>
          <a:xfrm>
            <a:off x="325882" y="3902895"/>
            <a:ext cx="1676400" cy="45719"/>
          </a:xfrm>
          <a:prstGeom prst="rect">
            <a:avLst/>
          </a:prstGeom>
          <a:solidFill>
            <a:srgbClr val="004B78"/>
          </a:solidFill>
        </p:spPr>
      </p:sp>
      <p:sp>
        <p:nvSpPr>
          <p:cNvPr id="11" name="Retângulo 10">
            <a:extLst>
              <a:ext uri="{FF2B5EF4-FFF2-40B4-BE49-F238E27FC236}">
                <a16:creationId xmlns:a16="http://schemas.microsoft.com/office/drawing/2014/main" xmlns="" id="{37744D17-678C-49E3-88E4-9024E3910083}"/>
              </a:ext>
            </a:extLst>
          </p:cNvPr>
          <p:cNvSpPr/>
          <p:nvPr/>
        </p:nvSpPr>
        <p:spPr>
          <a:xfrm>
            <a:off x="236865" y="3970632"/>
            <a:ext cx="6695381" cy="1754326"/>
          </a:xfrm>
          <a:prstGeom prst="rect">
            <a:avLst/>
          </a:prstGeom>
        </p:spPr>
        <p:txBody>
          <a:bodyPr wrap="square">
            <a:spAutoFit/>
          </a:bodyPr>
          <a:lstStyle/>
          <a:p>
            <a:r>
              <a:rPr lang="en-US" i="0" dirty="0" err="1" smtClean="0">
                <a:solidFill>
                  <a:srgbClr val="004B78"/>
                </a:solidFill>
                <a:effectLst/>
                <a:latin typeface="Arial" panose="020B0604020202020204" pitchFamily="34" charset="0"/>
                <a:cs typeface="Arial" panose="020B0604020202020204" pitchFamily="34" charset="0"/>
              </a:rPr>
              <a:t>Prof.a</a:t>
            </a:r>
            <a:r>
              <a:rPr lang="en-US" i="0" dirty="0" smtClean="0">
                <a:solidFill>
                  <a:srgbClr val="004B78"/>
                </a:solidFill>
                <a:effectLst/>
                <a:latin typeface="Arial" panose="020B0604020202020204" pitchFamily="34" charset="0"/>
                <a:cs typeface="Arial" panose="020B0604020202020204" pitchFamily="34" charset="0"/>
              </a:rPr>
              <a:t> Vanessa da Rocha</a:t>
            </a:r>
          </a:p>
          <a:p>
            <a:r>
              <a:rPr lang="en-US" dirty="0" smtClean="0">
                <a:solidFill>
                  <a:srgbClr val="004B78"/>
                </a:solidFill>
                <a:latin typeface="Arial" panose="020B0604020202020204" pitchFamily="34" charset="0"/>
                <a:cs typeface="Arial" panose="020B0604020202020204" pitchFamily="34" charset="0"/>
              </a:rPr>
              <a:t>Prof. Igor </a:t>
            </a:r>
            <a:r>
              <a:rPr lang="en-US" dirty="0" err="1" smtClean="0">
                <a:solidFill>
                  <a:srgbClr val="004B78"/>
                </a:solidFill>
                <a:latin typeface="Arial" panose="020B0604020202020204" pitchFamily="34" charset="0"/>
                <a:cs typeface="Arial" panose="020B0604020202020204" pitchFamily="34" charset="0"/>
              </a:rPr>
              <a:t>Brauns</a:t>
            </a:r>
            <a:endParaRPr lang="en-US" i="0" dirty="0" smtClean="0">
              <a:solidFill>
                <a:srgbClr val="004B78"/>
              </a:solidFill>
              <a:effectLst/>
              <a:latin typeface="Arial" panose="020B0604020202020204" pitchFamily="34" charset="0"/>
              <a:cs typeface="Arial" panose="020B0604020202020204" pitchFamily="34" charset="0"/>
            </a:endParaRPr>
          </a:p>
          <a:p>
            <a:endParaRPr lang="en-US" dirty="0">
              <a:solidFill>
                <a:srgbClr val="004B78"/>
              </a:solidFill>
              <a:latin typeface="Arial" panose="020B0604020202020204" pitchFamily="34" charset="0"/>
              <a:cs typeface="Arial" panose="020B0604020202020204" pitchFamily="34" charset="0"/>
            </a:endParaRPr>
          </a:p>
          <a:p>
            <a:endParaRPr lang="en-US" i="0" dirty="0" smtClean="0">
              <a:solidFill>
                <a:srgbClr val="004B78"/>
              </a:solidFill>
              <a:effectLst/>
              <a:latin typeface="Arial" panose="020B0604020202020204" pitchFamily="34" charset="0"/>
              <a:cs typeface="Arial" panose="020B0604020202020204" pitchFamily="34" charset="0"/>
            </a:endParaRPr>
          </a:p>
          <a:p>
            <a:endParaRPr lang="en-US" i="0" dirty="0">
              <a:solidFill>
                <a:srgbClr val="004B78"/>
              </a:solidFill>
              <a:effectLst/>
              <a:latin typeface="Arial" panose="020B0604020202020204" pitchFamily="34" charset="0"/>
              <a:cs typeface="Arial" panose="020B0604020202020204" pitchFamily="34" charset="0"/>
            </a:endParaRPr>
          </a:p>
          <a:p>
            <a:endParaRPr lang="pt-BR" dirty="0">
              <a:solidFill>
                <a:srgbClr val="004B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96216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a:extLst>
              <a:ext uri="{FF2B5EF4-FFF2-40B4-BE49-F238E27FC236}">
                <a16:creationId xmlns:a16="http://schemas.microsoft.com/office/drawing/2014/main" xmlns="" id="{690EAACA-362B-4A62-AFE2-7BC21A0AE4F9}"/>
              </a:ext>
            </a:extLst>
          </p:cNvPr>
          <p:cNvSpPr/>
          <p:nvPr/>
        </p:nvSpPr>
        <p:spPr>
          <a:xfrm>
            <a:off x="0" y="-1"/>
            <a:ext cx="4398264"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 name="Imagem 9" descr="Logotipo&#10;&#10;Descrição gerada automaticamente">
            <a:extLst>
              <a:ext uri="{FF2B5EF4-FFF2-40B4-BE49-F238E27FC236}">
                <a16:creationId xmlns:a16="http://schemas.microsoft.com/office/drawing/2014/main" xmlns="" id="{6E3731A0-D2A9-4EC1-A7B5-9BE9F1A325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061" y="652385"/>
            <a:ext cx="2153779" cy="837332"/>
          </a:xfrm>
          <a:prstGeom prst="rect">
            <a:avLst/>
          </a:prstGeom>
        </p:spPr>
      </p:pic>
      <p:pic>
        <p:nvPicPr>
          <p:cNvPr id="3" name="Imagem 2">
            <a:extLst>
              <a:ext uri="{FF2B5EF4-FFF2-40B4-BE49-F238E27FC236}">
                <a16:creationId xmlns:a16="http://schemas.microsoft.com/office/drawing/2014/main" xmlns="" id="{F9DE058F-DDEC-46DC-BADB-7C7B97180E4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1426" t="2755" b="-59857"/>
          <a:stretch/>
        </p:blipFill>
        <p:spPr>
          <a:xfrm>
            <a:off x="5113782" y="6439988"/>
            <a:ext cx="6710178" cy="284662"/>
          </a:xfrm>
          <a:prstGeom prst="rect">
            <a:avLst/>
          </a:prstGeom>
        </p:spPr>
      </p:pic>
      <p:sp>
        <p:nvSpPr>
          <p:cNvPr id="15" name="Retângulo 14">
            <a:extLst>
              <a:ext uri="{FF2B5EF4-FFF2-40B4-BE49-F238E27FC236}">
                <a16:creationId xmlns:a16="http://schemas.microsoft.com/office/drawing/2014/main" xmlns="" id="{6AEF939F-5600-4DD8-A056-D76CACF4EEE4}"/>
              </a:ext>
            </a:extLst>
          </p:cNvPr>
          <p:cNvSpPr/>
          <p:nvPr/>
        </p:nvSpPr>
        <p:spPr>
          <a:xfrm>
            <a:off x="4398264" y="151179"/>
            <a:ext cx="7607808" cy="6247864"/>
          </a:xfrm>
          <a:prstGeom prst="rect">
            <a:avLst/>
          </a:prstGeom>
        </p:spPr>
        <p:txBody>
          <a:bodyPr wrap="square">
            <a:spAutoFit/>
          </a:bodyPr>
          <a:lstStyle/>
          <a:p>
            <a:pPr lvl="0" algn="just" fontAlgn="base">
              <a:spcBef>
                <a:spcPct val="0"/>
              </a:spcBef>
              <a:spcAft>
                <a:spcPct val="0"/>
              </a:spcAft>
            </a:pPr>
            <a:r>
              <a:rPr lang="it-IT" altLang="pt-BR" sz="2000" b="1" dirty="0">
                <a:solidFill>
                  <a:srgbClr val="004B78"/>
                </a:solidFill>
                <a:latin typeface="Arial" panose="020B0604020202020204" pitchFamily="34" charset="0"/>
                <a:cs typeface="Arial" panose="020B0604020202020204" pitchFamily="34" charset="0"/>
              </a:rPr>
              <a:t>L'invecchiamento genera cambiamenti normativi che rendono gli anziani più suscettibili a conseguenze sfavorevoli come cadute, ospedalizzazione, istituzionalizzazione e morte (</a:t>
            </a:r>
            <a:r>
              <a:rPr lang="it-IT" altLang="pt-BR" sz="2000" b="1" dirty="0" smtClean="0">
                <a:solidFill>
                  <a:srgbClr val="004B78"/>
                </a:solidFill>
                <a:latin typeface="Arial" panose="020B0604020202020204" pitchFamily="34" charset="0"/>
                <a:cs typeface="Arial" panose="020B0604020202020204" pitchFamily="34" charset="0"/>
              </a:rPr>
              <a:t>Ministério da saúde,   </a:t>
            </a:r>
            <a:r>
              <a:rPr lang="it-IT" altLang="pt-BR" sz="2000" b="1" dirty="0">
                <a:solidFill>
                  <a:srgbClr val="004B78"/>
                </a:solidFill>
                <a:latin typeface="Arial" panose="020B0604020202020204" pitchFamily="34" charset="0"/>
                <a:cs typeface="Arial" panose="020B0604020202020204" pitchFamily="34" charset="0"/>
              </a:rPr>
              <a:t>2017</a:t>
            </a:r>
            <a:r>
              <a:rPr lang="it-IT" altLang="pt-BR" sz="2000" b="1" dirty="0" smtClean="0">
                <a:solidFill>
                  <a:srgbClr val="004B78"/>
                </a:solidFill>
                <a:latin typeface="Arial" panose="020B0604020202020204" pitchFamily="34" charset="0"/>
                <a:cs typeface="Arial" panose="020B0604020202020204" pitchFamily="34" charset="0"/>
              </a:rPr>
              <a:t>).</a:t>
            </a:r>
          </a:p>
          <a:p>
            <a:pPr lvl="0" algn="just" fontAlgn="base">
              <a:spcBef>
                <a:spcPct val="0"/>
              </a:spcBef>
              <a:spcAft>
                <a:spcPct val="0"/>
              </a:spcAft>
            </a:pPr>
            <a:endParaRPr lang="it-IT" altLang="pt-BR" sz="2000" b="1" dirty="0">
              <a:solidFill>
                <a:srgbClr val="004B78"/>
              </a:solidFill>
              <a:latin typeface="Arial" panose="020B0604020202020204" pitchFamily="34" charset="0"/>
              <a:cs typeface="Arial" panose="020B0604020202020204" pitchFamily="34" charset="0"/>
            </a:endParaRPr>
          </a:p>
          <a:p>
            <a:pPr marL="514350" lvl="0" indent="-514350" algn="just" fontAlgn="base">
              <a:spcBef>
                <a:spcPct val="0"/>
              </a:spcBef>
              <a:spcAft>
                <a:spcPct val="0"/>
              </a:spcAft>
              <a:buFont typeface="+mj-lt"/>
              <a:buAutoNum type="arabicPeriod"/>
            </a:pPr>
            <a:endParaRPr lang="it-IT" altLang="pt-BR" sz="2000" b="1" dirty="0">
              <a:solidFill>
                <a:srgbClr val="004B78"/>
              </a:solidFill>
              <a:latin typeface="Arial" panose="020B0604020202020204" pitchFamily="34" charset="0"/>
              <a:cs typeface="Arial" panose="020B0604020202020204" pitchFamily="34" charset="0"/>
            </a:endParaRPr>
          </a:p>
          <a:p>
            <a:pPr algn="just"/>
            <a:r>
              <a:rPr lang="it-IT" altLang="pt-BR" sz="2000" b="1" dirty="0" smtClean="0">
                <a:solidFill>
                  <a:srgbClr val="004B78"/>
                </a:solidFill>
                <a:latin typeface="Arial" panose="020B0604020202020204" pitchFamily="34" charset="0"/>
                <a:cs typeface="Arial" panose="020B0604020202020204" pitchFamily="34" charset="0"/>
              </a:rPr>
              <a:t>In </a:t>
            </a:r>
            <a:r>
              <a:rPr lang="it-IT" altLang="pt-BR" sz="2000" b="1" dirty="0">
                <a:solidFill>
                  <a:srgbClr val="004B78"/>
                </a:solidFill>
                <a:latin typeface="Arial" panose="020B0604020202020204" pitchFamily="34" charset="0"/>
                <a:cs typeface="Arial" panose="020B0604020202020204" pitchFamily="34" charset="0"/>
              </a:rPr>
              <a:t>Brasile, si stima che entro il 2050 il numero degli anziani passerà da 31,2 milioni a circa 66 milioni. </a:t>
            </a:r>
            <a:r>
              <a:rPr lang="it-IT" altLang="pt-BR" sz="2000" b="1" dirty="0" smtClean="0">
                <a:solidFill>
                  <a:srgbClr val="004B78"/>
                </a:solidFill>
                <a:latin typeface="Arial" panose="020B0604020202020204" pitchFamily="34" charset="0"/>
                <a:cs typeface="Arial" panose="020B0604020202020204" pitchFamily="34" charset="0"/>
              </a:rPr>
              <a:t>(Ministério da saúde,   2017).</a:t>
            </a:r>
          </a:p>
          <a:p>
            <a:pPr lvl="0" algn="just"/>
            <a:endParaRPr lang="it-IT" altLang="pt-BR" sz="2000" b="1" dirty="0" smtClean="0">
              <a:solidFill>
                <a:srgbClr val="004B78"/>
              </a:solidFill>
              <a:latin typeface="Arial" panose="020B0604020202020204" pitchFamily="34" charset="0"/>
              <a:cs typeface="Arial" panose="020B0604020202020204" pitchFamily="34" charset="0"/>
            </a:endParaRPr>
          </a:p>
          <a:p>
            <a:pPr lvl="0" algn="just"/>
            <a:endParaRPr lang="it-IT" altLang="pt-BR" sz="2000" b="1" dirty="0" smtClean="0">
              <a:solidFill>
                <a:srgbClr val="004B78"/>
              </a:solidFill>
              <a:latin typeface="Arial" panose="020B0604020202020204" pitchFamily="34" charset="0"/>
              <a:cs typeface="Arial" panose="020B0604020202020204" pitchFamily="34" charset="0"/>
            </a:endParaRPr>
          </a:p>
          <a:p>
            <a:pPr lvl="0" algn="just"/>
            <a:endParaRPr lang="it-IT" altLang="pt-BR" sz="2000" b="1" dirty="0">
              <a:solidFill>
                <a:srgbClr val="004B78"/>
              </a:solidFill>
              <a:latin typeface="Arial" panose="020B0604020202020204" pitchFamily="34" charset="0"/>
              <a:cs typeface="Arial" panose="020B0604020202020204" pitchFamily="34" charset="0"/>
            </a:endParaRPr>
          </a:p>
          <a:p>
            <a:pPr lvl="0" algn="just"/>
            <a:r>
              <a:rPr lang="it-IT" altLang="pt-BR" sz="2000" b="1" dirty="0" smtClean="0">
                <a:solidFill>
                  <a:srgbClr val="004B78"/>
                </a:solidFill>
                <a:latin typeface="Arial" panose="020B0604020202020204" pitchFamily="34" charset="0"/>
                <a:cs typeface="Arial" panose="020B0604020202020204" pitchFamily="34" charset="0"/>
              </a:rPr>
              <a:t>Rio </a:t>
            </a:r>
            <a:r>
              <a:rPr lang="it-IT" altLang="pt-BR" sz="2000" b="1" dirty="0">
                <a:solidFill>
                  <a:srgbClr val="004B78"/>
                </a:solidFill>
                <a:latin typeface="Arial" panose="020B0604020202020204" pitchFamily="34" charset="0"/>
                <a:cs typeface="Arial" panose="020B0604020202020204" pitchFamily="34" charset="0"/>
              </a:rPr>
              <a:t>de Janeiro è una delle città con la più alta percentuale di anziani (IBGE, 2022; ONU, 2022), ed è anche la sede del Centro de saúde Veiga de Almeida– CSVA</a:t>
            </a:r>
            <a:r>
              <a:rPr lang="it-IT" altLang="pt-BR" sz="2000" b="1" dirty="0" smtClean="0">
                <a:solidFill>
                  <a:srgbClr val="004B78"/>
                </a:solidFill>
                <a:latin typeface="Arial" panose="020B0604020202020204" pitchFamily="34" charset="0"/>
                <a:cs typeface="Arial" panose="020B0604020202020204" pitchFamily="34" charset="0"/>
              </a:rPr>
              <a:t>.</a:t>
            </a:r>
          </a:p>
          <a:p>
            <a:pPr lvl="0" algn="just"/>
            <a:endParaRPr lang="it-IT" altLang="pt-BR" sz="2000" b="1" dirty="0" smtClean="0">
              <a:solidFill>
                <a:srgbClr val="004B78"/>
              </a:solidFill>
              <a:latin typeface="Arial" panose="020B0604020202020204" pitchFamily="34" charset="0"/>
              <a:cs typeface="Arial" panose="020B0604020202020204" pitchFamily="34" charset="0"/>
            </a:endParaRPr>
          </a:p>
          <a:p>
            <a:pPr lvl="0" algn="just"/>
            <a:endParaRPr lang="it-IT" altLang="pt-BR" sz="2000" b="1" dirty="0">
              <a:solidFill>
                <a:srgbClr val="004B78"/>
              </a:solidFill>
              <a:latin typeface="Arial" panose="020B0604020202020204" pitchFamily="34" charset="0"/>
              <a:cs typeface="Arial" panose="020B0604020202020204" pitchFamily="34" charset="0"/>
            </a:endParaRPr>
          </a:p>
          <a:p>
            <a:pPr lvl="0" algn="just"/>
            <a:r>
              <a:rPr lang="it-IT" altLang="pt-BR" sz="2000" b="1" dirty="0">
                <a:solidFill>
                  <a:srgbClr val="004B78"/>
                </a:solidFill>
                <a:latin typeface="Arial" panose="020B0604020202020204" pitchFamily="34" charset="0"/>
                <a:cs typeface="Arial" panose="020B0604020202020204" pitchFamily="34" charset="0"/>
              </a:rPr>
              <a:t>In questo scenario, CSVA svolge un ruolo importante nella promozione della qualità della vita, della salute e e del benessere di questa popolazione</a:t>
            </a:r>
          </a:p>
        </p:txBody>
      </p:sp>
      <p:pic>
        <p:nvPicPr>
          <p:cNvPr id="2" name="Image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344" y="1558674"/>
            <a:ext cx="3364992" cy="5230368"/>
          </a:xfrm>
          <a:prstGeom prst="rect">
            <a:avLst/>
          </a:prstGeom>
        </p:spPr>
      </p:pic>
    </p:spTree>
    <p:extLst>
      <p:ext uri="{BB962C8B-B14F-4D97-AF65-F5344CB8AC3E}">
        <p14:creationId xmlns:p14="http://schemas.microsoft.com/office/powerpoint/2010/main" val="20050195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xmlns="" id="{E43B647D-ED87-4C4C-9501-E39B9ACA7BB3}"/>
              </a:ext>
            </a:extLst>
          </p:cNvPr>
          <p:cNvSpPr/>
          <p:nvPr/>
        </p:nvSpPr>
        <p:spPr>
          <a:xfrm>
            <a:off x="0" y="0"/>
            <a:ext cx="2797629"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7" name="Imagem 16"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061" y="652385"/>
            <a:ext cx="2153779" cy="837332"/>
          </a:xfrm>
          <a:prstGeom prst="rect">
            <a:avLst/>
          </a:prstGeom>
        </p:spPr>
      </p:pic>
      <p:sp>
        <p:nvSpPr>
          <p:cNvPr id="24" name="TextBox 11">
            <a:extLst>
              <a:ext uri="{FF2B5EF4-FFF2-40B4-BE49-F238E27FC236}">
                <a16:creationId xmlns:a16="http://schemas.microsoft.com/office/drawing/2014/main" xmlns="" id="{AD7A561B-D2A9-4F17-A68A-B1220D0B07C9}"/>
              </a:ext>
            </a:extLst>
          </p:cNvPr>
          <p:cNvSpPr txBox="1"/>
          <p:nvPr/>
        </p:nvSpPr>
        <p:spPr>
          <a:xfrm>
            <a:off x="3168610" y="503576"/>
            <a:ext cx="8060222" cy="861774"/>
          </a:xfrm>
          <a:prstGeom prst="rect">
            <a:avLst/>
          </a:prstGeom>
        </p:spPr>
        <p:txBody>
          <a:bodyPr wrap="square" lIns="0" tIns="0" rIns="0" bIns="0" rtlCol="0" anchor="t">
            <a:spAutoFit/>
          </a:bodyPr>
          <a:lstStyle/>
          <a:p>
            <a:pPr fontAlgn="t"/>
            <a:r>
              <a:rPr lang="it-IT" sz="2800" b="1" dirty="0" smtClean="0">
                <a:solidFill>
                  <a:srgbClr val="004B78"/>
                </a:solidFill>
                <a:latin typeface="Arial" panose="020B0604020202020204" pitchFamily="34" charset="0"/>
                <a:cs typeface="Arial" panose="020B0604020202020204" pitchFamily="34" charset="0"/>
              </a:rPr>
              <a:t>Presso </a:t>
            </a:r>
            <a:r>
              <a:rPr lang="it-IT" sz="2800" b="1" dirty="0">
                <a:solidFill>
                  <a:srgbClr val="004B78"/>
                </a:solidFill>
                <a:latin typeface="Arial" panose="020B0604020202020204" pitchFamily="34" charset="0"/>
                <a:cs typeface="Arial" panose="020B0604020202020204" pitchFamily="34" charset="0"/>
              </a:rPr>
              <a:t>il CSVA, oltre alle cure convenzionali, vengono eseguite terapie alternative, </a:t>
            </a:r>
            <a:r>
              <a:rPr lang="it-IT" sz="2800" b="1" dirty="0" smtClean="0">
                <a:solidFill>
                  <a:srgbClr val="004B78"/>
                </a:solidFill>
                <a:latin typeface="Arial" panose="020B0604020202020204" pitchFamily="34" charset="0"/>
                <a:cs typeface="Arial" panose="020B0604020202020204" pitchFamily="34" charset="0"/>
              </a:rPr>
              <a:t>quali:</a:t>
            </a:r>
            <a:endParaRPr lang="en-US" sz="2800" b="1" dirty="0">
              <a:solidFill>
                <a:srgbClr val="004B78"/>
              </a:solidFill>
              <a:latin typeface="Arial" panose="020B0604020202020204" pitchFamily="34" charset="0"/>
              <a:cs typeface="Arial" panose="020B0604020202020204" pitchFamily="34" charset="0"/>
            </a:endParaRPr>
          </a:p>
        </p:txBody>
      </p:sp>
      <p:pic>
        <p:nvPicPr>
          <p:cNvPr id="3" name="Imagem 2">
            <a:extLst>
              <a:ext uri="{FF2B5EF4-FFF2-40B4-BE49-F238E27FC236}">
                <a16:creationId xmlns:a16="http://schemas.microsoft.com/office/drawing/2014/main" xmlns="" id="{F9DE058F-DDEC-46DC-BADB-7C7B97180E4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447" t="-227169" r="-1" b="-59858"/>
          <a:stretch/>
        </p:blipFill>
        <p:spPr>
          <a:xfrm>
            <a:off x="3168611" y="6023385"/>
            <a:ext cx="8655350" cy="701265"/>
          </a:xfrm>
          <a:prstGeom prst="rect">
            <a:avLst/>
          </a:prstGeom>
        </p:spPr>
      </p:pic>
      <p:sp>
        <p:nvSpPr>
          <p:cNvPr id="15" name="Retângulo 14">
            <a:extLst>
              <a:ext uri="{FF2B5EF4-FFF2-40B4-BE49-F238E27FC236}">
                <a16:creationId xmlns:a16="http://schemas.microsoft.com/office/drawing/2014/main" xmlns="" id="{6AEF939F-5600-4DD8-A056-D76CACF4EEE4}"/>
              </a:ext>
            </a:extLst>
          </p:cNvPr>
          <p:cNvSpPr/>
          <p:nvPr/>
        </p:nvSpPr>
        <p:spPr>
          <a:xfrm>
            <a:off x="3605998" y="2090172"/>
            <a:ext cx="7193065" cy="2677656"/>
          </a:xfrm>
          <a:prstGeom prst="rect">
            <a:avLst/>
          </a:prstGeom>
        </p:spPr>
        <p:txBody>
          <a:bodyPr wrap="square">
            <a:spAutoFit/>
          </a:bodyPr>
          <a:lstStyle/>
          <a:p>
            <a:pPr marL="514350" indent="-514350">
              <a:buFont typeface="+mj-lt"/>
              <a:buAutoNum type="arabicPeriod"/>
            </a:pPr>
            <a:r>
              <a:rPr lang="it-IT" sz="2800" b="1" dirty="0" smtClean="0">
                <a:solidFill>
                  <a:srgbClr val="004B78"/>
                </a:solidFill>
                <a:latin typeface="Arial" panose="020B0604020202020204" pitchFamily="34" charset="0"/>
                <a:cs typeface="Arial" panose="020B0604020202020204" pitchFamily="34" charset="0"/>
              </a:rPr>
              <a:t>Realta </a:t>
            </a:r>
            <a:r>
              <a:rPr lang="it-IT" sz="2800" b="1" dirty="0">
                <a:solidFill>
                  <a:srgbClr val="004B78"/>
                </a:solidFill>
                <a:latin typeface="Arial" panose="020B0604020202020204" pitchFamily="34" charset="0"/>
                <a:cs typeface="Arial" panose="020B0604020202020204" pitchFamily="34" charset="0"/>
              </a:rPr>
              <a:t>virtuale</a:t>
            </a:r>
            <a:r>
              <a:rPr lang="it-IT" sz="2800" b="1" dirty="0" smtClean="0">
                <a:solidFill>
                  <a:srgbClr val="004B78"/>
                </a:solidFill>
                <a:latin typeface="Arial" panose="020B0604020202020204" pitchFamily="34" charset="0"/>
                <a:cs typeface="Arial" panose="020B0604020202020204" pitchFamily="34" charset="0"/>
              </a:rPr>
              <a:t>,</a:t>
            </a:r>
            <a:endParaRPr lang="it-IT" sz="2800" b="1" dirty="0">
              <a:solidFill>
                <a:srgbClr val="004B78"/>
              </a:solidFill>
              <a:latin typeface="Arial" panose="020B0604020202020204" pitchFamily="34" charset="0"/>
              <a:cs typeface="Arial" panose="020B0604020202020204" pitchFamily="34" charset="0"/>
            </a:endParaRPr>
          </a:p>
          <a:p>
            <a:pPr marL="514350" indent="-514350">
              <a:buFont typeface="+mj-lt"/>
              <a:buAutoNum type="arabicPeriod"/>
            </a:pPr>
            <a:r>
              <a:rPr lang="it-IT" sz="2800" b="1" dirty="0">
                <a:solidFill>
                  <a:srgbClr val="004B78"/>
                </a:solidFill>
                <a:latin typeface="Arial" panose="020B0604020202020204" pitchFamily="34" charset="0"/>
                <a:cs typeface="Arial" panose="020B0604020202020204" pitchFamily="34" charset="0"/>
              </a:rPr>
              <a:t>Idroterapia </a:t>
            </a:r>
          </a:p>
          <a:p>
            <a:pPr marL="514350" indent="-514350">
              <a:buFont typeface="+mj-lt"/>
              <a:buAutoNum type="arabicPeriod"/>
            </a:pPr>
            <a:r>
              <a:rPr lang="it-IT" sz="2800" b="1" dirty="0">
                <a:solidFill>
                  <a:srgbClr val="004B78"/>
                </a:solidFill>
                <a:latin typeface="Arial" panose="020B0604020202020204" pitchFamily="34" charset="0"/>
                <a:cs typeface="Arial" panose="020B0604020202020204" pitchFamily="34" charset="0"/>
              </a:rPr>
              <a:t>Terapie di gruppo / </a:t>
            </a:r>
            <a:r>
              <a:rPr lang="it-IT" sz="2800" b="1" dirty="0" smtClean="0">
                <a:solidFill>
                  <a:srgbClr val="004B78"/>
                </a:solidFill>
                <a:latin typeface="Arial" panose="020B0604020202020204" pitchFamily="34" charset="0"/>
                <a:cs typeface="Arial" panose="020B0604020202020204" pitchFamily="34" charset="0"/>
              </a:rPr>
              <a:t>Danza</a:t>
            </a:r>
          </a:p>
          <a:p>
            <a:pPr marL="514350" indent="-514350">
              <a:buFont typeface="+mj-lt"/>
              <a:buAutoNum type="arabicPeriod"/>
            </a:pPr>
            <a:r>
              <a:rPr lang="it-IT" sz="2800" b="1" dirty="0" smtClean="0">
                <a:solidFill>
                  <a:srgbClr val="004B78"/>
                </a:solidFill>
                <a:latin typeface="Arial" panose="020B0604020202020204" pitchFamily="34" charset="0"/>
                <a:cs typeface="Arial" panose="020B0604020202020204" pitchFamily="34" charset="0"/>
              </a:rPr>
              <a:t>Agopuntura</a:t>
            </a:r>
            <a:r>
              <a:rPr lang="it-IT" sz="2800" b="1" dirty="0" smtClean="0">
                <a:solidFill>
                  <a:srgbClr val="004B78"/>
                </a:solidFill>
                <a:latin typeface="Arial" panose="020B0604020202020204" pitchFamily="34" charset="0"/>
                <a:cs typeface="Arial" panose="020B0604020202020204" pitchFamily="34" charset="0"/>
              </a:rPr>
              <a:t> </a:t>
            </a:r>
            <a:endParaRPr lang="it-IT" sz="2800" b="1" dirty="0">
              <a:solidFill>
                <a:srgbClr val="004B78"/>
              </a:solidFill>
              <a:latin typeface="Arial" panose="020B0604020202020204" pitchFamily="34" charset="0"/>
              <a:cs typeface="Arial" panose="020B0604020202020204" pitchFamily="34" charset="0"/>
            </a:endParaRPr>
          </a:p>
          <a:p>
            <a:endParaRPr lang="en-US" sz="2800" b="1" i="0" dirty="0">
              <a:solidFill>
                <a:srgbClr val="004B78"/>
              </a:solidFill>
              <a:effectLst/>
              <a:latin typeface="Arial" panose="020B0604020202020204" pitchFamily="34" charset="0"/>
              <a:cs typeface="Arial" panose="020B0604020202020204" pitchFamily="34" charset="0"/>
            </a:endParaRPr>
          </a:p>
          <a:p>
            <a:pPr marL="514350" indent="-514350">
              <a:buFont typeface="+mj-lt"/>
              <a:buAutoNum type="arabicPeriod"/>
            </a:pPr>
            <a:endParaRPr lang="pt-BR" sz="2800" dirty="0">
              <a:solidFill>
                <a:srgbClr val="004B78"/>
              </a:solidFill>
              <a:latin typeface="Arial" panose="020B0604020202020204" pitchFamily="34" charset="0"/>
              <a:cs typeface="Arial" panose="020B0604020202020204" pitchFamily="34" charset="0"/>
            </a:endParaRPr>
          </a:p>
        </p:txBody>
      </p:sp>
      <p:sp>
        <p:nvSpPr>
          <p:cNvPr id="10" name="Retângulo 9">
            <a:extLst>
              <a:ext uri="{FF2B5EF4-FFF2-40B4-BE49-F238E27FC236}">
                <a16:creationId xmlns:a16="http://schemas.microsoft.com/office/drawing/2014/main" xmlns="" id="{2533FB11-85A2-48BB-A224-50BE78693479}"/>
              </a:ext>
            </a:extLst>
          </p:cNvPr>
          <p:cNvSpPr/>
          <p:nvPr/>
        </p:nvSpPr>
        <p:spPr>
          <a:xfrm>
            <a:off x="3250906" y="4574440"/>
            <a:ext cx="8334541" cy="2308324"/>
          </a:xfrm>
          <a:prstGeom prst="rect">
            <a:avLst/>
          </a:prstGeom>
        </p:spPr>
        <p:txBody>
          <a:bodyPr wrap="square">
            <a:spAutoFit/>
          </a:bodyPr>
          <a:lstStyle/>
          <a:p>
            <a:r>
              <a:rPr lang="it-IT" sz="2400" b="1" dirty="0" smtClean="0">
                <a:solidFill>
                  <a:srgbClr val="004B78"/>
                </a:solidFill>
                <a:latin typeface="Arial" panose="020B0604020202020204" pitchFamily="34" charset="0"/>
                <a:cs typeface="Arial" panose="020B0604020202020204" pitchFamily="34" charset="0"/>
              </a:rPr>
              <a:t>Queste </a:t>
            </a:r>
            <a:r>
              <a:rPr lang="it-IT" sz="2400" b="1" dirty="0">
                <a:solidFill>
                  <a:srgbClr val="004B78"/>
                </a:solidFill>
                <a:latin typeface="Arial" panose="020B0604020202020204" pitchFamily="34" charset="0"/>
                <a:cs typeface="Arial" panose="020B0604020202020204" pitchFamily="34" charset="0"/>
              </a:rPr>
              <a:t>terapie si sono dimostrate efficaci nel migliorare la qualità della vita, la salute e il benessere degli anziani. </a:t>
            </a:r>
          </a:p>
          <a:p>
            <a:endParaRPr lang="en-US" sz="2400" b="1" i="0" dirty="0">
              <a:solidFill>
                <a:srgbClr val="004B78"/>
              </a:solidFill>
              <a:effectLst/>
              <a:latin typeface="Arial" panose="020B0604020202020204" pitchFamily="34" charset="0"/>
              <a:cs typeface="Arial" panose="020B0604020202020204" pitchFamily="34" charset="0"/>
            </a:endParaRPr>
          </a:p>
          <a:p>
            <a:endParaRPr lang="en-US" sz="2400" b="1" i="0" dirty="0">
              <a:solidFill>
                <a:srgbClr val="004B78"/>
              </a:solidFill>
              <a:effectLst/>
              <a:latin typeface="Arial" panose="020B0604020202020204" pitchFamily="34" charset="0"/>
              <a:cs typeface="Arial" panose="020B0604020202020204" pitchFamily="34" charset="0"/>
            </a:endParaRPr>
          </a:p>
          <a:p>
            <a:endParaRPr lang="pt-BR" sz="2400" dirty="0">
              <a:solidFill>
                <a:srgbClr val="004B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62381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xmlns="" id="{C00EFAF3-439B-4263-A82A-D4FCF397A430}"/>
              </a:ext>
            </a:extLst>
          </p:cNvPr>
          <p:cNvSpPr/>
          <p:nvPr/>
        </p:nvSpPr>
        <p:spPr>
          <a:xfrm>
            <a:off x="-51816" y="0"/>
            <a:ext cx="12192000"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descr="Logotipo&#10;&#10;Descrição gerada automaticamente">
            <a:extLst>
              <a:ext uri="{FF2B5EF4-FFF2-40B4-BE49-F238E27FC236}">
                <a16:creationId xmlns:a16="http://schemas.microsoft.com/office/drawing/2014/main" xmlns="" id="{F32AA55B-CC16-4C97-800A-AAF63B148F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061" y="652385"/>
            <a:ext cx="2153779" cy="837332"/>
          </a:xfrm>
          <a:prstGeom prst="rect">
            <a:avLst/>
          </a:prstGeom>
        </p:spPr>
      </p:pic>
      <p:sp>
        <p:nvSpPr>
          <p:cNvPr id="3" name="Retângulo 2"/>
          <p:cNvSpPr/>
          <p:nvPr/>
        </p:nvSpPr>
        <p:spPr>
          <a:xfrm>
            <a:off x="2799717" y="711889"/>
            <a:ext cx="9125204" cy="830997"/>
          </a:xfrm>
          <a:prstGeom prst="rect">
            <a:avLst/>
          </a:prstGeom>
          <a:solidFill>
            <a:schemeClr val="bg1"/>
          </a:solidFill>
        </p:spPr>
        <p:txBody>
          <a:bodyPr wrap="square">
            <a:spAutoFit/>
          </a:bodyPr>
          <a:lstStyle/>
          <a:p>
            <a:pPr algn="just"/>
            <a:r>
              <a:rPr lang="it-IT" sz="2400" b="1" dirty="0" smtClean="0">
                <a:solidFill>
                  <a:srgbClr val="004B78"/>
                </a:solidFill>
                <a:latin typeface="Arial" panose="020B0604020202020204" pitchFamily="34" charset="0"/>
                <a:cs typeface="Arial" panose="020B0604020202020204" pitchFamily="34" charset="0"/>
              </a:rPr>
              <a:t>LE </a:t>
            </a:r>
            <a:r>
              <a:rPr lang="it-IT" sz="2400" b="1" dirty="0">
                <a:solidFill>
                  <a:srgbClr val="004B78"/>
                </a:solidFill>
                <a:latin typeface="Arial" panose="020B0604020202020204" pitchFamily="34" charset="0"/>
                <a:cs typeface="Arial" panose="020B0604020202020204" pitchFamily="34" charset="0"/>
              </a:rPr>
              <a:t>PRESTAZIONI DELLA FISIOTERAPIA CONVENZIONALE E DELLA REALTÀ VIRTUALE NELLA CURA DELL'ANZIANO</a:t>
            </a:r>
            <a:endParaRPr lang="pt-BR" sz="2400" b="1" dirty="0">
              <a:solidFill>
                <a:srgbClr val="004B78"/>
              </a:solidFill>
              <a:latin typeface="Arial" panose="020B0604020202020204" pitchFamily="34" charset="0"/>
              <a:cs typeface="Arial" panose="020B0604020202020204" pitchFamily="34" charset="0"/>
            </a:endParaRPr>
          </a:p>
        </p:txBody>
      </p:sp>
      <p:pic>
        <p:nvPicPr>
          <p:cNvPr id="14" name="Imagem 13"/>
          <p:cNvPicPr/>
          <p:nvPr/>
        </p:nvPicPr>
        <p:blipFill rotWithShape="1">
          <a:blip r:embed="rId3">
            <a:extLst>
              <a:ext uri="{28A0092B-C50C-407E-A947-70E740481C1C}">
                <a14:useLocalDpi xmlns:a14="http://schemas.microsoft.com/office/drawing/2010/main" val="0"/>
              </a:ext>
            </a:extLst>
          </a:blip>
          <a:srcRect l="60777" t="61294" r="4667" b="8950"/>
          <a:stretch/>
        </p:blipFill>
        <p:spPr>
          <a:xfrm>
            <a:off x="3693144" y="1812525"/>
            <a:ext cx="7338350" cy="4289419"/>
          </a:xfrm>
          <a:prstGeom prst="rect">
            <a:avLst/>
          </a:prstGeom>
        </p:spPr>
      </p:pic>
    </p:spTree>
    <p:extLst>
      <p:ext uri="{BB962C8B-B14F-4D97-AF65-F5344CB8AC3E}">
        <p14:creationId xmlns:p14="http://schemas.microsoft.com/office/powerpoint/2010/main" val="30621494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xmlns="" id="{C00EFAF3-439B-4263-A82A-D4FCF397A430}"/>
              </a:ext>
            </a:extLst>
          </p:cNvPr>
          <p:cNvSpPr/>
          <p:nvPr/>
        </p:nvSpPr>
        <p:spPr>
          <a:xfrm>
            <a:off x="0" y="0"/>
            <a:ext cx="12192000"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p:cNvPicPr/>
          <p:nvPr/>
        </p:nvPicPr>
        <p:blipFill rotWithShape="1">
          <a:blip r:embed="rId2">
            <a:extLst>
              <a:ext uri="{28A0092B-C50C-407E-A947-70E740481C1C}">
                <a14:useLocalDpi xmlns:a14="http://schemas.microsoft.com/office/drawing/2010/main" val="0"/>
              </a:ext>
            </a:extLst>
          </a:blip>
          <a:srcRect l="3926" t="6957" r="67396" b="70477"/>
          <a:stretch/>
        </p:blipFill>
        <p:spPr>
          <a:xfrm>
            <a:off x="234057" y="1583464"/>
            <a:ext cx="1997693" cy="1427292"/>
          </a:xfrm>
          <a:prstGeom prst="rect">
            <a:avLst/>
          </a:prstGeom>
        </p:spPr>
      </p:pic>
      <p:pic>
        <p:nvPicPr>
          <p:cNvPr id="7" name="Imagem 6"/>
          <p:cNvPicPr/>
          <p:nvPr/>
        </p:nvPicPr>
        <p:blipFill rotWithShape="1">
          <a:blip r:embed="rId2">
            <a:extLst>
              <a:ext uri="{28A0092B-C50C-407E-A947-70E740481C1C}">
                <a14:useLocalDpi xmlns:a14="http://schemas.microsoft.com/office/drawing/2010/main" val="0"/>
              </a:ext>
            </a:extLst>
          </a:blip>
          <a:srcRect l="67922" t="7558" r="11177" b="62457"/>
          <a:stretch/>
        </p:blipFill>
        <p:spPr>
          <a:xfrm>
            <a:off x="192411" y="2986195"/>
            <a:ext cx="1409432" cy="1677574"/>
          </a:xfrm>
          <a:prstGeom prst="rect">
            <a:avLst/>
          </a:prstGeom>
        </p:spPr>
      </p:pic>
      <p:pic>
        <p:nvPicPr>
          <p:cNvPr id="8" name="Imagem 7"/>
          <p:cNvPicPr/>
          <p:nvPr/>
        </p:nvPicPr>
        <p:blipFill rotWithShape="1">
          <a:blip r:embed="rId2">
            <a:extLst>
              <a:ext uri="{28A0092B-C50C-407E-A947-70E740481C1C}">
                <a14:useLocalDpi xmlns:a14="http://schemas.microsoft.com/office/drawing/2010/main" val="0"/>
              </a:ext>
            </a:extLst>
          </a:blip>
          <a:srcRect l="6147" t="50905" r="72762" b="20819"/>
          <a:stretch/>
        </p:blipFill>
        <p:spPr>
          <a:xfrm>
            <a:off x="1577669" y="2986195"/>
            <a:ext cx="1368444" cy="1619477"/>
          </a:xfrm>
          <a:prstGeom prst="rect">
            <a:avLst/>
          </a:prstGeom>
        </p:spPr>
      </p:pic>
      <p:pic>
        <p:nvPicPr>
          <p:cNvPr id="9" name="Imagem 8"/>
          <p:cNvPicPr/>
          <p:nvPr/>
        </p:nvPicPr>
        <p:blipFill rotWithShape="1">
          <a:blip r:embed="rId2">
            <a:extLst>
              <a:ext uri="{28A0092B-C50C-407E-A947-70E740481C1C}">
                <a14:useLocalDpi xmlns:a14="http://schemas.microsoft.com/office/drawing/2010/main" val="0"/>
              </a:ext>
            </a:extLst>
          </a:blip>
          <a:srcRect l="66361" t="55015" r="8862" b="16402"/>
          <a:stretch/>
        </p:blipFill>
        <p:spPr>
          <a:xfrm>
            <a:off x="2214064" y="1591827"/>
            <a:ext cx="2278118" cy="1403215"/>
          </a:xfrm>
          <a:prstGeom prst="rect">
            <a:avLst/>
          </a:prstGeom>
        </p:spPr>
      </p:pic>
      <p:pic>
        <p:nvPicPr>
          <p:cNvPr id="10" name="Imagem 9"/>
          <p:cNvPicPr/>
          <p:nvPr/>
        </p:nvPicPr>
        <p:blipFill rotWithShape="1">
          <a:blip r:embed="rId2">
            <a:extLst>
              <a:ext uri="{28A0092B-C50C-407E-A947-70E740481C1C}">
                <a14:useLocalDpi xmlns:a14="http://schemas.microsoft.com/office/drawing/2010/main" val="0"/>
              </a:ext>
            </a:extLst>
          </a:blip>
          <a:srcRect l="39486" t="23331" r="43589" b="30443"/>
          <a:stretch/>
        </p:blipFill>
        <p:spPr>
          <a:xfrm>
            <a:off x="2946113" y="2968211"/>
            <a:ext cx="1575889" cy="1695558"/>
          </a:xfrm>
          <a:prstGeom prst="rect">
            <a:avLst/>
          </a:prstGeom>
        </p:spPr>
      </p:pic>
      <p:pic>
        <p:nvPicPr>
          <p:cNvPr id="21" name="Imagem 20"/>
          <p:cNvPicPr/>
          <p:nvPr/>
        </p:nvPicPr>
        <p:blipFill rotWithShape="1">
          <a:blip r:embed="rId3">
            <a:extLst>
              <a:ext uri="{28A0092B-C50C-407E-A947-70E740481C1C}">
                <a14:useLocalDpi xmlns:a14="http://schemas.microsoft.com/office/drawing/2010/main" val="0"/>
              </a:ext>
            </a:extLst>
          </a:blip>
          <a:srcRect l="23588" t="12162" r="35409" b="52997"/>
          <a:stretch/>
        </p:blipFill>
        <p:spPr>
          <a:xfrm>
            <a:off x="9021682" y="5133826"/>
            <a:ext cx="2537566" cy="1732537"/>
          </a:xfrm>
          <a:prstGeom prst="rect">
            <a:avLst/>
          </a:prstGeom>
        </p:spPr>
      </p:pic>
      <p:pic>
        <p:nvPicPr>
          <p:cNvPr id="22" name="Imagem 21"/>
          <p:cNvPicPr/>
          <p:nvPr/>
        </p:nvPicPr>
        <p:blipFill rotWithShape="1">
          <a:blip r:embed="rId3">
            <a:extLst>
              <a:ext uri="{28A0092B-C50C-407E-A947-70E740481C1C}">
                <a14:useLocalDpi xmlns:a14="http://schemas.microsoft.com/office/drawing/2010/main" val="0"/>
              </a:ext>
            </a:extLst>
          </a:blip>
          <a:srcRect l="2243" t="62702" r="63729" b="8450"/>
          <a:stretch/>
        </p:blipFill>
        <p:spPr>
          <a:xfrm>
            <a:off x="6989390" y="5114097"/>
            <a:ext cx="2419526" cy="1741384"/>
          </a:xfrm>
          <a:prstGeom prst="rect">
            <a:avLst/>
          </a:prstGeom>
        </p:spPr>
      </p:pic>
      <p:sp>
        <p:nvSpPr>
          <p:cNvPr id="23" name="CaixaDeTexto 22"/>
          <p:cNvSpPr txBox="1"/>
          <p:nvPr/>
        </p:nvSpPr>
        <p:spPr>
          <a:xfrm>
            <a:off x="5561229" y="2631553"/>
            <a:ext cx="980885" cy="1200329"/>
          </a:xfrm>
          <a:prstGeom prst="rect">
            <a:avLst/>
          </a:prstGeom>
          <a:noFill/>
        </p:spPr>
        <p:txBody>
          <a:bodyPr wrap="square" rtlCol="0">
            <a:spAutoFit/>
          </a:bodyPr>
          <a:lstStyle/>
          <a:p>
            <a:r>
              <a:rPr lang="pt-BR" sz="7200" b="1" dirty="0">
                <a:solidFill>
                  <a:srgbClr val="004B78"/>
                </a:solidFill>
                <a:latin typeface="Arial" panose="020B0604020202020204" pitchFamily="34" charset="0"/>
                <a:cs typeface="Arial" panose="020B0604020202020204" pitchFamily="34" charset="0"/>
              </a:rPr>
              <a:t>X</a:t>
            </a:r>
          </a:p>
        </p:txBody>
      </p:sp>
      <p:sp>
        <p:nvSpPr>
          <p:cNvPr id="2" name="Rectangle 1"/>
          <p:cNvSpPr>
            <a:spLocks noChangeArrowheads="1"/>
          </p:cNvSpPr>
          <p:nvPr/>
        </p:nvSpPr>
        <p:spPr bwMode="auto">
          <a:xfrm>
            <a:off x="0" y="-23998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4" name="CaixaDeTexto 3"/>
          <p:cNvSpPr txBox="1"/>
          <p:nvPr/>
        </p:nvSpPr>
        <p:spPr>
          <a:xfrm>
            <a:off x="474575" y="512643"/>
            <a:ext cx="4183029" cy="707886"/>
          </a:xfrm>
          <a:prstGeom prst="rect">
            <a:avLst/>
          </a:prstGeom>
          <a:solidFill>
            <a:schemeClr val="bg1"/>
          </a:solidFill>
        </p:spPr>
        <p:txBody>
          <a:bodyPr wrap="square" rtlCol="0">
            <a:spAutoFit/>
          </a:bodyPr>
          <a:lstStyle/>
          <a:p>
            <a:pPr algn="ctr"/>
            <a:r>
              <a:rPr lang="it-IT" altLang="pt-BR" sz="2000" b="1" dirty="0">
                <a:solidFill>
                  <a:srgbClr val="004B78"/>
                </a:solidFill>
                <a:latin typeface="Arial" panose="020B0604020202020204" pitchFamily="34" charset="0"/>
                <a:cs typeface="Arial" panose="020B0604020202020204" pitchFamily="34" charset="0"/>
              </a:rPr>
              <a:t>Gruppo 1= Terapia fisica convenzionale </a:t>
            </a:r>
            <a:endParaRPr lang="pt-BR" sz="1400" dirty="0"/>
          </a:p>
        </p:txBody>
      </p:sp>
      <p:sp>
        <p:nvSpPr>
          <p:cNvPr id="27" name="CaixaDeTexto 26"/>
          <p:cNvSpPr txBox="1"/>
          <p:nvPr/>
        </p:nvSpPr>
        <p:spPr>
          <a:xfrm>
            <a:off x="6966896" y="512643"/>
            <a:ext cx="4470400" cy="707886"/>
          </a:xfrm>
          <a:prstGeom prst="rect">
            <a:avLst/>
          </a:prstGeom>
          <a:solidFill>
            <a:schemeClr val="bg1"/>
          </a:solidFill>
        </p:spPr>
        <p:txBody>
          <a:bodyPr wrap="square" rtlCol="0">
            <a:spAutoFit/>
          </a:bodyPr>
          <a:lstStyle/>
          <a:p>
            <a:pPr lvl="0" algn="ctr" eaLnBrk="0" fontAlgn="base" hangingPunct="0">
              <a:spcBef>
                <a:spcPct val="0"/>
              </a:spcBef>
              <a:spcAft>
                <a:spcPct val="0"/>
              </a:spcAft>
            </a:pPr>
            <a:r>
              <a:rPr lang="it-IT" altLang="pt-BR" sz="2000" b="1" dirty="0">
                <a:solidFill>
                  <a:srgbClr val="004B78"/>
                </a:solidFill>
                <a:latin typeface="Arial" panose="020B0604020202020204" pitchFamily="34" charset="0"/>
                <a:cs typeface="Arial" panose="020B0604020202020204" pitchFamily="34" charset="0"/>
              </a:rPr>
              <a:t>Gruppo 2 = Terapia fisica convenzionale + Realtà virtuale </a:t>
            </a:r>
          </a:p>
        </p:txBody>
      </p:sp>
      <p:pic>
        <p:nvPicPr>
          <p:cNvPr id="28" name="Imagem 27"/>
          <p:cNvPicPr/>
          <p:nvPr/>
        </p:nvPicPr>
        <p:blipFill rotWithShape="1">
          <a:blip r:embed="rId2">
            <a:extLst>
              <a:ext uri="{28A0092B-C50C-407E-A947-70E740481C1C}">
                <a14:useLocalDpi xmlns:a14="http://schemas.microsoft.com/office/drawing/2010/main" val="0"/>
              </a:ext>
            </a:extLst>
          </a:blip>
          <a:srcRect l="3926" t="6957" r="67396" b="70477"/>
          <a:stretch/>
        </p:blipFill>
        <p:spPr>
          <a:xfrm>
            <a:off x="7041675" y="1404316"/>
            <a:ext cx="1997693" cy="1427292"/>
          </a:xfrm>
          <a:prstGeom prst="rect">
            <a:avLst/>
          </a:prstGeom>
        </p:spPr>
      </p:pic>
      <p:pic>
        <p:nvPicPr>
          <p:cNvPr id="29" name="Imagem 28"/>
          <p:cNvPicPr/>
          <p:nvPr/>
        </p:nvPicPr>
        <p:blipFill rotWithShape="1">
          <a:blip r:embed="rId2">
            <a:extLst>
              <a:ext uri="{28A0092B-C50C-407E-A947-70E740481C1C}">
                <a14:useLocalDpi xmlns:a14="http://schemas.microsoft.com/office/drawing/2010/main" val="0"/>
              </a:ext>
            </a:extLst>
          </a:blip>
          <a:srcRect l="67922" t="7558" r="11177" b="62457"/>
          <a:stretch/>
        </p:blipFill>
        <p:spPr>
          <a:xfrm>
            <a:off x="7000029" y="2807047"/>
            <a:ext cx="1409432" cy="1677574"/>
          </a:xfrm>
          <a:prstGeom prst="rect">
            <a:avLst/>
          </a:prstGeom>
        </p:spPr>
      </p:pic>
      <p:pic>
        <p:nvPicPr>
          <p:cNvPr id="30" name="Imagem 29"/>
          <p:cNvPicPr/>
          <p:nvPr/>
        </p:nvPicPr>
        <p:blipFill rotWithShape="1">
          <a:blip r:embed="rId2">
            <a:extLst>
              <a:ext uri="{28A0092B-C50C-407E-A947-70E740481C1C}">
                <a14:useLocalDpi xmlns:a14="http://schemas.microsoft.com/office/drawing/2010/main" val="0"/>
              </a:ext>
            </a:extLst>
          </a:blip>
          <a:srcRect l="6147" t="50905" r="72762" b="20819"/>
          <a:stretch/>
        </p:blipFill>
        <p:spPr>
          <a:xfrm>
            <a:off x="8385287" y="2807047"/>
            <a:ext cx="1368444" cy="1619477"/>
          </a:xfrm>
          <a:prstGeom prst="rect">
            <a:avLst/>
          </a:prstGeom>
        </p:spPr>
      </p:pic>
      <p:pic>
        <p:nvPicPr>
          <p:cNvPr id="31" name="Imagem 30"/>
          <p:cNvPicPr/>
          <p:nvPr/>
        </p:nvPicPr>
        <p:blipFill rotWithShape="1">
          <a:blip r:embed="rId2">
            <a:extLst>
              <a:ext uri="{28A0092B-C50C-407E-A947-70E740481C1C}">
                <a14:useLocalDpi xmlns:a14="http://schemas.microsoft.com/office/drawing/2010/main" val="0"/>
              </a:ext>
            </a:extLst>
          </a:blip>
          <a:srcRect l="66361" t="55015" r="8862" b="16402"/>
          <a:stretch/>
        </p:blipFill>
        <p:spPr>
          <a:xfrm>
            <a:off x="9021682" y="1412679"/>
            <a:ext cx="2278118" cy="1403215"/>
          </a:xfrm>
          <a:prstGeom prst="rect">
            <a:avLst/>
          </a:prstGeom>
        </p:spPr>
      </p:pic>
      <p:pic>
        <p:nvPicPr>
          <p:cNvPr id="32" name="Imagem 31"/>
          <p:cNvPicPr/>
          <p:nvPr/>
        </p:nvPicPr>
        <p:blipFill rotWithShape="1">
          <a:blip r:embed="rId2">
            <a:extLst>
              <a:ext uri="{28A0092B-C50C-407E-A947-70E740481C1C}">
                <a14:useLocalDpi xmlns:a14="http://schemas.microsoft.com/office/drawing/2010/main" val="0"/>
              </a:ext>
            </a:extLst>
          </a:blip>
          <a:srcRect l="39486" t="23331" r="43589" b="30443"/>
          <a:stretch/>
        </p:blipFill>
        <p:spPr>
          <a:xfrm>
            <a:off x="9753731" y="2789063"/>
            <a:ext cx="1575889" cy="1695558"/>
          </a:xfrm>
          <a:prstGeom prst="rect">
            <a:avLst/>
          </a:prstGeom>
        </p:spPr>
      </p:pic>
      <p:sp>
        <p:nvSpPr>
          <p:cNvPr id="33" name="CaixaDeTexto 32"/>
          <p:cNvSpPr txBox="1"/>
          <p:nvPr/>
        </p:nvSpPr>
        <p:spPr>
          <a:xfrm>
            <a:off x="9021682" y="4360971"/>
            <a:ext cx="980885" cy="830997"/>
          </a:xfrm>
          <a:prstGeom prst="rect">
            <a:avLst/>
          </a:prstGeom>
          <a:noFill/>
        </p:spPr>
        <p:txBody>
          <a:bodyPr wrap="square" rtlCol="0">
            <a:spAutoFit/>
          </a:bodyPr>
          <a:lstStyle/>
          <a:p>
            <a:r>
              <a:rPr lang="pt-BR" sz="4800" b="1" dirty="0">
                <a:solidFill>
                  <a:srgbClr val="004B78"/>
                </a:solidFill>
                <a:latin typeface="Arial" panose="020B0604020202020204" pitchFamily="34" charset="0"/>
                <a:cs typeface="Arial" panose="020B0604020202020204" pitchFamily="34" charset="0"/>
              </a:rPr>
              <a:t>+</a:t>
            </a:r>
          </a:p>
        </p:txBody>
      </p:sp>
      <p:pic>
        <p:nvPicPr>
          <p:cNvPr id="34" name="Imagem 33"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4575" y="5894479"/>
            <a:ext cx="2206187" cy="857707"/>
          </a:xfrm>
          <a:prstGeom prst="rect">
            <a:avLst/>
          </a:prstGeom>
        </p:spPr>
      </p:pic>
    </p:spTree>
    <p:extLst>
      <p:ext uri="{BB962C8B-B14F-4D97-AF65-F5344CB8AC3E}">
        <p14:creationId xmlns:p14="http://schemas.microsoft.com/office/powerpoint/2010/main" val="1967635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xmlns="" id="{C00EFAF3-439B-4263-A82A-D4FCF397A430}"/>
              </a:ext>
            </a:extLst>
          </p:cNvPr>
          <p:cNvSpPr/>
          <p:nvPr/>
        </p:nvSpPr>
        <p:spPr>
          <a:xfrm>
            <a:off x="0" y="11379"/>
            <a:ext cx="12192000"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aixaDeTexto 22"/>
          <p:cNvSpPr txBox="1"/>
          <p:nvPr/>
        </p:nvSpPr>
        <p:spPr>
          <a:xfrm>
            <a:off x="5456252" y="2336743"/>
            <a:ext cx="980885" cy="1200329"/>
          </a:xfrm>
          <a:prstGeom prst="rect">
            <a:avLst/>
          </a:prstGeom>
          <a:noFill/>
        </p:spPr>
        <p:txBody>
          <a:bodyPr wrap="square" rtlCol="0">
            <a:spAutoFit/>
          </a:bodyPr>
          <a:lstStyle/>
          <a:p>
            <a:r>
              <a:rPr lang="pt-BR" sz="7200" b="1" dirty="0">
                <a:solidFill>
                  <a:srgbClr val="004B78"/>
                </a:solidFill>
                <a:latin typeface="Arial" panose="020B0604020202020204" pitchFamily="34" charset="0"/>
                <a:cs typeface="Arial" panose="020B0604020202020204" pitchFamily="34" charset="0"/>
              </a:rPr>
              <a:t>X</a:t>
            </a:r>
          </a:p>
        </p:txBody>
      </p:sp>
      <p:sp>
        <p:nvSpPr>
          <p:cNvPr id="2" name="Rectangle 1"/>
          <p:cNvSpPr>
            <a:spLocks noChangeArrowheads="1"/>
          </p:cNvSpPr>
          <p:nvPr/>
        </p:nvSpPr>
        <p:spPr bwMode="auto">
          <a:xfrm>
            <a:off x="0" y="-23998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4" name="CaixaDeTexto 3"/>
          <p:cNvSpPr txBox="1"/>
          <p:nvPr/>
        </p:nvSpPr>
        <p:spPr>
          <a:xfrm>
            <a:off x="474575" y="512643"/>
            <a:ext cx="4183029" cy="707886"/>
          </a:xfrm>
          <a:prstGeom prst="rect">
            <a:avLst/>
          </a:prstGeom>
          <a:solidFill>
            <a:schemeClr val="bg1"/>
          </a:solidFill>
        </p:spPr>
        <p:txBody>
          <a:bodyPr wrap="square" rtlCol="0">
            <a:spAutoFit/>
          </a:bodyPr>
          <a:lstStyle/>
          <a:p>
            <a:pPr algn="ctr"/>
            <a:r>
              <a:rPr lang="it-IT" altLang="pt-BR" sz="2000" b="1" dirty="0">
                <a:solidFill>
                  <a:srgbClr val="004B78"/>
                </a:solidFill>
                <a:latin typeface="Arial" panose="020B0604020202020204" pitchFamily="34" charset="0"/>
                <a:cs typeface="Arial" panose="020B0604020202020204" pitchFamily="34" charset="0"/>
              </a:rPr>
              <a:t>Gruppo 1= Terapia fisica convenzionale </a:t>
            </a:r>
            <a:endParaRPr lang="pt-BR" sz="1400" dirty="0"/>
          </a:p>
        </p:txBody>
      </p:sp>
      <p:sp>
        <p:nvSpPr>
          <p:cNvPr id="27" name="CaixaDeTexto 26"/>
          <p:cNvSpPr txBox="1"/>
          <p:nvPr/>
        </p:nvSpPr>
        <p:spPr>
          <a:xfrm>
            <a:off x="6966896" y="512643"/>
            <a:ext cx="4470400" cy="707886"/>
          </a:xfrm>
          <a:prstGeom prst="rect">
            <a:avLst/>
          </a:prstGeom>
          <a:solidFill>
            <a:schemeClr val="bg1"/>
          </a:solidFill>
        </p:spPr>
        <p:txBody>
          <a:bodyPr wrap="square" rtlCol="0">
            <a:spAutoFit/>
          </a:bodyPr>
          <a:lstStyle/>
          <a:p>
            <a:pPr lvl="0" algn="ctr" eaLnBrk="0" fontAlgn="base" hangingPunct="0">
              <a:spcBef>
                <a:spcPct val="0"/>
              </a:spcBef>
              <a:spcAft>
                <a:spcPct val="0"/>
              </a:spcAft>
            </a:pPr>
            <a:r>
              <a:rPr lang="it-IT" altLang="pt-BR" sz="2000" b="1" dirty="0">
                <a:solidFill>
                  <a:srgbClr val="004B78"/>
                </a:solidFill>
                <a:latin typeface="Arial" panose="020B0604020202020204" pitchFamily="34" charset="0"/>
                <a:cs typeface="Arial" panose="020B0604020202020204" pitchFamily="34" charset="0"/>
              </a:rPr>
              <a:t>Gruppo 2 = Terapia fisica convenzionale + Realtà virtuale </a:t>
            </a:r>
          </a:p>
        </p:txBody>
      </p:sp>
      <p:pic>
        <p:nvPicPr>
          <p:cNvPr id="34" name="Imagem 33"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575" y="5894479"/>
            <a:ext cx="2206187" cy="857707"/>
          </a:xfrm>
          <a:prstGeom prst="rect">
            <a:avLst/>
          </a:prstGeom>
        </p:spPr>
      </p:pic>
      <p:sp>
        <p:nvSpPr>
          <p:cNvPr id="24" name="CaixaDeTexto 23"/>
          <p:cNvSpPr txBox="1"/>
          <p:nvPr/>
        </p:nvSpPr>
        <p:spPr>
          <a:xfrm>
            <a:off x="7294314" y="1564306"/>
            <a:ext cx="4478586" cy="3785652"/>
          </a:xfrm>
          <a:prstGeom prst="rect">
            <a:avLst/>
          </a:prstGeom>
          <a:noFill/>
        </p:spPr>
        <p:txBody>
          <a:bodyPr wrap="square" rtlCol="0">
            <a:spAutoFit/>
          </a:bodyPr>
          <a:lstStyle/>
          <a:p>
            <a:r>
              <a:rPr lang="pt-BR" sz="2400" b="1" dirty="0">
                <a:solidFill>
                  <a:srgbClr val="004B78"/>
                </a:solidFill>
                <a:latin typeface="Arial" panose="020B0604020202020204" pitchFamily="34" charset="0"/>
                <a:cs typeface="Arial" panose="020B0604020202020204" pitchFamily="34" charset="0"/>
              </a:rPr>
              <a:t>N=20 </a:t>
            </a:r>
            <a:endParaRPr lang="pt-BR" sz="2400" b="1" dirty="0" smtClean="0">
              <a:solidFill>
                <a:srgbClr val="004B78"/>
              </a:solidFill>
              <a:latin typeface="Arial" panose="020B0604020202020204" pitchFamily="34" charset="0"/>
              <a:cs typeface="Arial" panose="020B0604020202020204" pitchFamily="34" charset="0"/>
            </a:endParaRPr>
          </a:p>
          <a:p>
            <a:endParaRPr lang="pt-BR" sz="2400" b="1" dirty="0">
              <a:solidFill>
                <a:srgbClr val="004B78"/>
              </a:solidFill>
              <a:latin typeface="Arial" panose="020B0604020202020204" pitchFamily="34" charset="0"/>
              <a:cs typeface="Arial" panose="020B0604020202020204" pitchFamily="34" charset="0"/>
            </a:endParaRPr>
          </a:p>
          <a:p>
            <a:r>
              <a:rPr lang="pt-BR" sz="2400" b="1" dirty="0">
                <a:solidFill>
                  <a:srgbClr val="004B78"/>
                </a:solidFill>
                <a:latin typeface="Arial" panose="020B0604020202020204" pitchFamily="34" charset="0"/>
                <a:cs typeface="Arial" panose="020B0604020202020204" pitchFamily="34" charset="0"/>
              </a:rPr>
              <a:t>10 </a:t>
            </a:r>
            <a:r>
              <a:rPr lang="it-IT" altLang="pt-BR" sz="2400" b="1" dirty="0">
                <a:solidFill>
                  <a:srgbClr val="004B78"/>
                </a:solidFill>
                <a:latin typeface="Arial" panose="020B0604020202020204" pitchFamily="34" charset="0"/>
                <a:cs typeface="Arial" panose="020B0604020202020204" pitchFamily="34" charset="0"/>
              </a:rPr>
              <a:t>sedute di fisioterapia convenzionale + Realtà virtuale </a:t>
            </a:r>
            <a:endParaRPr lang="it-IT" altLang="pt-BR" sz="2400" b="1" dirty="0" smtClean="0">
              <a:solidFill>
                <a:srgbClr val="004B78"/>
              </a:solidFill>
              <a:latin typeface="Arial" panose="020B0604020202020204" pitchFamily="34" charset="0"/>
              <a:cs typeface="Arial" panose="020B0604020202020204" pitchFamily="34" charset="0"/>
            </a:endParaRPr>
          </a:p>
          <a:p>
            <a:endParaRPr lang="it-IT" altLang="pt-BR" sz="2400" b="1" dirty="0">
              <a:solidFill>
                <a:srgbClr val="004B78"/>
              </a:solidFill>
              <a:latin typeface="Arial" panose="020B0604020202020204" pitchFamily="34" charset="0"/>
              <a:cs typeface="Arial" panose="020B0604020202020204" pitchFamily="34" charset="0"/>
            </a:endParaRPr>
          </a:p>
          <a:p>
            <a:r>
              <a:rPr lang="it-IT" altLang="pt-BR" sz="2400" b="1" dirty="0">
                <a:solidFill>
                  <a:srgbClr val="004B78"/>
                </a:solidFill>
                <a:latin typeface="Arial" panose="020B0604020202020204" pitchFamily="34" charset="0"/>
                <a:cs typeface="Arial" panose="020B0604020202020204" pitchFamily="34" charset="0"/>
              </a:rPr>
              <a:t>Sessione di 1 ora, 2 volte a settimana </a:t>
            </a:r>
          </a:p>
          <a:p>
            <a:endParaRPr lang="it-IT" altLang="pt-BR" sz="2400" b="1" dirty="0">
              <a:solidFill>
                <a:srgbClr val="004B78"/>
              </a:solidFill>
              <a:latin typeface="Arial" panose="020B0604020202020204" pitchFamily="34" charset="0"/>
              <a:cs typeface="Arial" panose="020B0604020202020204" pitchFamily="34" charset="0"/>
            </a:endParaRPr>
          </a:p>
          <a:p>
            <a:r>
              <a:rPr lang="pt-BR" sz="2400" b="1" dirty="0">
                <a:solidFill>
                  <a:srgbClr val="004B78"/>
                </a:solidFill>
                <a:latin typeface="Arial" panose="020B0604020202020204" pitchFamily="34" charset="0"/>
                <a:cs typeface="Arial" panose="020B0604020202020204" pitchFamily="34" charset="0"/>
              </a:rPr>
              <a:t> </a:t>
            </a:r>
          </a:p>
        </p:txBody>
      </p:sp>
      <p:sp>
        <p:nvSpPr>
          <p:cNvPr id="25" name="CaixaDeTexto 24"/>
          <p:cNvSpPr txBox="1"/>
          <p:nvPr/>
        </p:nvSpPr>
        <p:spPr>
          <a:xfrm>
            <a:off x="330443" y="1564306"/>
            <a:ext cx="4478586" cy="3416320"/>
          </a:xfrm>
          <a:prstGeom prst="rect">
            <a:avLst/>
          </a:prstGeom>
          <a:noFill/>
        </p:spPr>
        <p:txBody>
          <a:bodyPr wrap="square" rtlCol="0">
            <a:spAutoFit/>
          </a:bodyPr>
          <a:lstStyle/>
          <a:p>
            <a:r>
              <a:rPr lang="pt-BR" sz="2400" b="1" dirty="0">
                <a:solidFill>
                  <a:srgbClr val="004B78"/>
                </a:solidFill>
                <a:latin typeface="Arial" panose="020B0604020202020204" pitchFamily="34" charset="0"/>
                <a:cs typeface="Arial" panose="020B0604020202020204" pitchFamily="34" charset="0"/>
              </a:rPr>
              <a:t>N=20 </a:t>
            </a:r>
            <a:endParaRPr lang="pt-BR" sz="2400" b="1" dirty="0" smtClean="0">
              <a:solidFill>
                <a:srgbClr val="004B78"/>
              </a:solidFill>
              <a:latin typeface="Arial" panose="020B0604020202020204" pitchFamily="34" charset="0"/>
              <a:cs typeface="Arial" panose="020B0604020202020204" pitchFamily="34" charset="0"/>
            </a:endParaRPr>
          </a:p>
          <a:p>
            <a:endParaRPr lang="pt-BR" sz="2400" b="1" dirty="0">
              <a:solidFill>
                <a:srgbClr val="004B78"/>
              </a:solidFill>
              <a:latin typeface="Arial" panose="020B0604020202020204" pitchFamily="34" charset="0"/>
              <a:cs typeface="Arial" panose="020B0604020202020204" pitchFamily="34" charset="0"/>
            </a:endParaRPr>
          </a:p>
          <a:p>
            <a:r>
              <a:rPr lang="pt-BR" sz="2400" b="1" dirty="0">
                <a:solidFill>
                  <a:srgbClr val="004B78"/>
                </a:solidFill>
                <a:latin typeface="Arial" panose="020B0604020202020204" pitchFamily="34" charset="0"/>
                <a:cs typeface="Arial" panose="020B0604020202020204" pitchFamily="34" charset="0"/>
              </a:rPr>
              <a:t>10 </a:t>
            </a:r>
            <a:r>
              <a:rPr lang="it-IT" altLang="pt-BR" sz="2400" b="1" dirty="0">
                <a:solidFill>
                  <a:srgbClr val="004B78"/>
                </a:solidFill>
                <a:latin typeface="Arial" panose="020B0604020202020204" pitchFamily="34" charset="0"/>
                <a:cs typeface="Arial" panose="020B0604020202020204" pitchFamily="34" charset="0"/>
              </a:rPr>
              <a:t>sedute di fisioterapia </a:t>
            </a:r>
            <a:r>
              <a:rPr lang="it-IT" altLang="pt-BR" sz="2400" b="1" dirty="0" smtClean="0">
                <a:solidFill>
                  <a:srgbClr val="004B78"/>
                </a:solidFill>
                <a:latin typeface="Arial" panose="020B0604020202020204" pitchFamily="34" charset="0"/>
                <a:cs typeface="Arial" panose="020B0604020202020204" pitchFamily="34" charset="0"/>
              </a:rPr>
              <a:t>convenzionale</a:t>
            </a:r>
          </a:p>
          <a:p>
            <a:endParaRPr lang="it-IT" altLang="pt-BR" sz="2400" b="1" dirty="0">
              <a:solidFill>
                <a:srgbClr val="004B78"/>
              </a:solidFill>
              <a:latin typeface="Arial" panose="020B0604020202020204" pitchFamily="34" charset="0"/>
              <a:cs typeface="Arial" panose="020B0604020202020204" pitchFamily="34" charset="0"/>
            </a:endParaRPr>
          </a:p>
          <a:p>
            <a:r>
              <a:rPr lang="it-IT" altLang="pt-BR" sz="2400" b="1" dirty="0">
                <a:solidFill>
                  <a:srgbClr val="004B78"/>
                </a:solidFill>
                <a:latin typeface="Arial" panose="020B0604020202020204" pitchFamily="34" charset="0"/>
                <a:cs typeface="Arial" panose="020B0604020202020204" pitchFamily="34" charset="0"/>
              </a:rPr>
              <a:t>Sessione di 1 ora, 2 volte a settimana </a:t>
            </a:r>
          </a:p>
          <a:p>
            <a:endParaRPr lang="it-IT" altLang="pt-BR" sz="2400" b="1" dirty="0">
              <a:solidFill>
                <a:srgbClr val="004B78"/>
              </a:solidFill>
              <a:latin typeface="Arial" panose="020B0604020202020204" pitchFamily="34" charset="0"/>
              <a:cs typeface="Arial" panose="020B0604020202020204" pitchFamily="34" charset="0"/>
            </a:endParaRPr>
          </a:p>
          <a:p>
            <a:r>
              <a:rPr lang="pt-BR" sz="2400" b="1" dirty="0">
                <a:solidFill>
                  <a:srgbClr val="004B78"/>
                </a:solidFill>
                <a:latin typeface="Arial" panose="020B0604020202020204" pitchFamily="34" charset="0"/>
                <a:cs typeface="Arial" panose="020B0604020202020204" pitchFamily="34" charset="0"/>
              </a:rPr>
              <a:t> </a:t>
            </a:r>
          </a:p>
        </p:txBody>
      </p:sp>
      <p:sp>
        <p:nvSpPr>
          <p:cNvPr id="13" name="CaixaDeTexto 12"/>
          <p:cNvSpPr txBox="1"/>
          <p:nvPr/>
        </p:nvSpPr>
        <p:spPr>
          <a:xfrm flipH="1">
            <a:off x="3745965" y="4908904"/>
            <a:ext cx="3840481" cy="830997"/>
          </a:xfrm>
          <a:prstGeom prst="rect">
            <a:avLst/>
          </a:prstGeom>
          <a:solidFill>
            <a:schemeClr val="bg1"/>
          </a:solidFill>
        </p:spPr>
        <p:txBody>
          <a:bodyPr wrap="square" rtlCol="0">
            <a:spAutoFit/>
          </a:bodyPr>
          <a:lstStyle/>
          <a:p>
            <a:r>
              <a:rPr lang="pt-BR" sz="2400" b="1" dirty="0" smtClean="0">
                <a:solidFill>
                  <a:srgbClr val="004B78"/>
                </a:solidFill>
                <a:latin typeface="Arial" panose="020B0604020202020204" pitchFamily="34" charset="0"/>
                <a:cs typeface="Arial" panose="020B0604020202020204" pitchFamily="34" charset="0"/>
              </a:rPr>
              <a:t>Scala </a:t>
            </a:r>
            <a:r>
              <a:rPr lang="pt-BR" sz="2400" b="1" dirty="0" err="1" smtClean="0">
                <a:solidFill>
                  <a:srgbClr val="004B78"/>
                </a:solidFill>
                <a:latin typeface="Arial" panose="020B0604020202020204" pitchFamily="34" charset="0"/>
                <a:cs typeface="Arial" panose="020B0604020202020204" pitchFamily="34" charset="0"/>
              </a:rPr>
              <a:t>di</a:t>
            </a:r>
            <a:r>
              <a:rPr lang="pt-BR" sz="2400" b="1" dirty="0" smtClean="0">
                <a:solidFill>
                  <a:srgbClr val="004B78"/>
                </a:solidFill>
                <a:latin typeface="Arial" panose="020B0604020202020204" pitchFamily="34" charset="0"/>
                <a:cs typeface="Arial" panose="020B0604020202020204" pitchFamily="34" charset="0"/>
              </a:rPr>
              <a:t> equilíbrio BERG</a:t>
            </a:r>
          </a:p>
          <a:p>
            <a:r>
              <a:rPr lang="pt-BR" sz="2400" b="1" dirty="0" err="1" smtClean="0">
                <a:solidFill>
                  <a:srgbClr val="004B78"/>
                </a:solidFill>
                <a:latin typeface="Arial" panose="020B0604020202020204" pitchFamily="34" charset="0"/>
                <a:cs typeface="Arial" panose="020B0604020202020204" pitchFamily="34" charset="0"/>
              </a:rPr>
              <a:t>Qualità</a:t>
            </a:r>
            <a:r>
              <a:rPr lang="pt-BR" sz="2400" b="1" dirty="0" smtClean="0">
                <a:solidFill>
                  <a:srgbClr val="004B78"/>
                </a:solidFill>
                <a:latin typeface="Arial" panose="020B0604020202020204" pitchFamily="34" charset="0"/>
                <a:cs typeface="Arial" panose="020B0604020202020204" pitchFamily="34" charset="0"/>
              </a:rPr>
              <a:t> </a:t>
            </a:r>
            <a:r>
              <a:rPr lang="pt-BR" sz="2400" b="1" dirty="0" err="1" smtClean="0">
                <a:solidFill>
                  <a:srgbClr val="004B78"/>
                </a:solidFill>
                <a:latin typeface="Arial" panose="020B0604020202020204" pitchFamily="34" charset="0"/>
                <a:cs typeface="Arial" panose="020B0604020202020204" pitchFamily="34" charset="0"/>
              </a:rPr>
              <a:t>della</a:t>
            </a:r>
            <a:r>
              <a:rPr lang="pt-BR" sz="2400" b="1" dirty="0" smtClean="0">
                <a:solidFill>
                  <a:srgbClr val="004B78"/>
                </a:solidFill>
                <a:latin typeface="Arial" panose="020B0604020202020204" pitchFamily="34" charset="0"/>
                <a:cs typeface="Arial" panose="020B0604020202020204" pitchFamily="34" charset="0"/>
              </a:rPr>
              <a:t> </a:t>
            </a:r>
            <a:r>
              <a:rPr lang="pt-BR" sz="2400" b="1" dirty="0" err="1" smtClean="0">
                <a:solidFill>
                  <a:srgbClr val="004B78"/>
                </a:solidFill>
                <a:latin typeface="Arial" panose="020B0604020202020204" pitchFamily="34" charset="0"/>
                <a:cs typeface="Arial" panose="020B0604020202020204" pitchFamily="34" charset="0"/>
              </a:rPr>
              <a:t>vita</a:t>
            </a:r>
            <a:r>
              <a:rPr lang="pt-BR" sz="2400" b="1" dirty="0" smtClean="0">
                <a:solidFill>
                  <a:srgbClr val="004B78"/>
                </a:solidFill>
                <a:latin typeface="Arial" panose="020B0604020202020204" pitchFamily="34" charset="0"/>
                <a:cs typeface="Arial" panose="020B0604020202020204" pitchFamily="34" charset="0"/>
              </a:rPr>
              <a:t>  SF36</a:t>
            </a:r>
            <a:r>
              <a:rPr lang="pt-BR" sz="2400" b="1" dirty="0" smtClean="0">
                <a:solidFill>
                  <a:srgbClr val="004B78"/>
                </a:solidFill>
                <a:latin typeface="Arial" panose="020B0604020202020204" pitchFamily="34" charset="0"/>
                <a:cs typeface="Arial" panose="020B0604020202020204" pitchFamily="34" charset="0"/>
              </a:rPr>
              <a:t> </a:t>
            </a:r>
            <a:endParaRPr lang="pt-BR" sz="2400" b="1" dirty="0">
              <a:solidFill>
                <a:srgbClr val="004B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89325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xmlns="" id="{C00EFAF3-439B-4263-A82A-D4FCF397A430}"/>
              </a:ext>
            </a:extLst>
          </p:cNvPr>
          <p:cNvSpPr/>
          <p:nvPr/>
        </p:nvSpPr>
        <p:spPr>
          <a:xfrm>
            <a:off x="0" y="18706"/>
            <a:ext cx="12192000"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ctangle 1"/>
          <p:cNvSpPr>
            <a:spLocks noChangeArrowheads="1"/>
          </p:cNvSpPr>
          <p:nvPr/>
        </p:nvSpPr>
        <p:spPr bwMode="auto">
          <a:xfrm>
            <a:off x="0" y="-23998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4" name="CaixaDeTexto 3"/>
          <p:cNvSpPr txBox="1"/>
          <p:nvPr/>
        </p:nvSpPr>
        <p:spPr>
          <a:xfrm>
            <a:off x="4114199" y="5591650"/>
            <a:ext cx="4183029" cy="400110"/>
          </a:xfrm>
          <a:prstGeom prst="rect">
            <a:avLst/>
          </a:prstGeom>
          <a:noFill/>
        </p:spPr>
        <p:txBody>
          <a:bodyPr wrap="square" rtlCol="0">
            <a:spAutoFit/>
          </a:bodyPr>
          <a:lstStyle/>
          <a:p>
            <a:r>
              <a:rPr lang="it-IT" altLang="pt-BR" sz="2000" b="1" dirty="0">
                <a:solidFill>
                  <a:srgbClr val="004B78"/>
                </a:solidFill>
                <a:latin typeface="Arial" panose="020B0604020202020204" pitchFamily="34" charset="0"/>
                <a:cs typeface="Arial" panose="020B0604020202020204" pitchFamily="34" charset="0"/>
              </a:rPr>
              <a:t>Gruppo </a:t>
            </a:r>
            <a:r>
              <a:rPr lang="it-IT" altLang="pt-BR" sz="2000" b="1" dirty="0" smtClean="0">
                <a:solidFill>
                  <a:srgbClr val="004B78"/>
                </a:solidFill>
                <a:latin typeface="Arial" panose="020B0604020202020204" pitchFamily="34" charset="0"/>
                <a:cs typeface="Arial" panose="020B0604020202020204" pitchFamily="34" charset="0"/>
              </a:rPr>
              <a:t>1</a:t>
            </a:r>
            <a:endParaRPr lang="pt-BR" sz="1400" dirty="0"/>
          </a:p>
        </p:txBody>
      </p:sp>
      <p:sp>
        <p:nvSpPr>
          <p:cNvPr id="27" name="CaixaDeTexto 26"/>
          <p:cNvSpPr txBox="1"/>
          <p:nvPr/>
        </p:nvSpPr>
        <p:spPr>
          <a:xfrm>
            <a:off x="7454299" y="5567114"/>
            <a:ext cx="1397601" cy="400110"/>
          </a:xfrm>
          <a:prstGeom prst="rect">
            <a:avLst/>
          </a:prstGeom>
          <a:noFill/>
        </p:spPr>
        <p:txBody>
          <a:bodyPr wrap="square" rtlCol="0">
            <a:spAutoFit/>
          </a:bodyPr>
          <a:lstStyle/>
          <a:p>
            <a:pPr lvl="0" eaLnBrk="0" fontAlgn="base" hangingPunct="0">
              <a:spcBef>
                <a:spcPct val="0"/>
              </a:spcBef>
              <a:spcAft>
                <a:spcPct val="0"/>
              </a:spcAft>
            </a:pPr>
            <a:r>
              <a:rPr lang="it-IT" altLang="pt-BR" sz="2000" b="1" dirty="0" smtClean="0">
                <a:solidFill>
                  <a:srgbClr val="004B78"/>
                </a:solidFill>
                <a:latin typeface="Arial" panose="020B0604020202020204" pitchFamily="34" charset="0"/>
                <a:cs typeface="Arial" panose="020B0604020202020204" pitchFamily="34" charset="0"/>
              </a:rPr>
              <a:t>Gruppo 2</a:t>
            </a:r>
            <a:endParaRPr lang="it-IT" altLang="pt-BR" sz="2000" b="1" dirty="0">
              <a:solidFill>
                <a:srgbClr val="004B78"/>
              </a:solidFill>
              <a:latin typeface="Arial" panose="020B0604020202020204" pitchFamily="34" charset="0"/>
              <a:cs typeface="Arial" panose="020B0604020202020204" pitchFamily="34" charset="0"/>
            </a:endParaRPr>
          </a:p>
        </p:txBody>
      </p:sp>
      <p:pic>
        <p:nvPicPr>
          <p:cNvPr id="34" name="Imagem 33"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375" y="100406"/>
            <a:ext cx="2206187" cy="857707"/>
          </a:xfrm>
          <a:prstGeom prst="rect">
            <a:avLst/>
          </a:prstGeom>
        </p:spPr>
      </p:pic>
      <p:pic>
        <p:nvPicPr>
          <p:cNvPr id="24" name="Imagem 23" descr="C:\Users\Recepçao\Desktop\IMG_2699.JPG"/>
          <p:cNvPicPr/>
          <p:nvPr/>
        </p:nvPicPr>
        <p:blipFill rotWithShape="1">
          <a:blip r:embed="rId3">
            <a:extLst>
              <a:ext uri="{28A0092B-C50C-407E-A947-70E740481C1C}">
                <a14:useLocalDpi xmlns:a14="http://schemas.microsoft.com/office/drawing/2010/main" val="0"/>
              </a:ext>
            </a:extLst>
          </a:blip>
          <a:srcRect l="1714" t="15878" r="8448" b="21949"/>
          <a:stretch/>
        </p:blipFill>
        <p:spPr bwMode="auto">
          <a:xfrm>
            <a:off x="2302226" y="1114177"/>
            <a:ext cx="8657874" cy="4358071"/>
          </a:xfrm>
          <a:prstGeom prst="rect">
            <a:avLst/>
          </a:prstGeom>
          <a:noFill/>
          <a:ln>
            <a:noFill/>
          </a:ln>
        </p:spPr>
      </p:pic>
      <p:sp>
        <p:nvSpPr>
          <p:cNvPr id="3" name="Retângulo 2"/>
          <p:cNvSpPr/>
          <p:nvPr/>
        </p:nvSpPr>
        <p:spPr>
          <a:xfrm>
            <a:off x="4081470" y="18706"/>
            <a:ext cx="6096000" cy="892552"/>
          </a:xfrm>
          <a:prstGeom prst="rect">
            <a:avLst/>
          </a:prstGeom>
        </p:spPr>
        <p:txBody>
          <a:bodyPr>
            <a:spAutoFit/>
          </a:bodyPr>
          <a:lstStyle/>
          <a:p>
            <a:r>
              <a:rPr lang="pt-BR" sz="2000" b="1" dirty="0">
                <a:solidFill>
                  <a:srgbClr val="004B78"/>
                </a:solidFill>
                <a:latin typeface="Arial" panose="020B0604020202020204" pitchFamily="34" charset="0"/>
                <a:cs typeface="Arial" panose="020B0604020202020204" pitchFamily="34" charset="0"/>
              </a:rPr>
              <a:t/>
            </a:r>
            <a:br>
              <a:rPr lang="pt-BR" sz="2000" b="1" dirty="0">
                <a:solidFill>
                  <a:srgbClr val="004B78"/>
                </a:solidFill>
                <a:latin typeface="Arial" panose="020B0604020202020204" pitchFamily="34" charset="0"/>
                <a:cs typeface="Arial" panose="020B0604020202020204" pitchFamily="34" charset="0"/>
              </a:rPr>
            </a:br>
            <a:r>
              <a:rPr lang="pt-BR" sz="3200" b="1" dirty="0" smtClean="0">
                <a:solidFill>
                  <a:srgbClr val="004B78"/>
                </a:solidFill>
                <a:latin typeface="Arial" panose="020B0604020202020204" pitchFamily="34" charset="0"/>
                <a:cs typeface="Arial" panose="020B0604020202020204" pitchFamily="34" charset="0"/>
              </a:rPr>
              <a:t>Scala </a:t>
            </a:r>
            <a:r>
              <a:rPr lang="pt-BR" sz="3200" b="1" dirty="0" err="1">
                <a:solidFill>
                  <a:srgbClr val="004B78"/>
                </a:solidFill>
                <a:latin typeface="Arial" panose="020B0604020202020204" pitchFamily="34" charset="0"/>
                <a:cs typeface="Arial" panose="020B0604020202020204" pitchFamily="34" charset="0"/>
              </a:rPr>
              <a:t>di</a:t>
            </a:r>
            <a:r>
              <a:rPr lang="pt-BR" sz="3200" b="1" dirty="0">
                <a:solidFill>
                  <a:srgbClr val="004B78"/>
                </a:solidFill>
                <a:latin typeface="Arial" panose="020B0604020202020204" pitchFamily="34" charset="0"/>
                <a:cs typeface="Arial" panose="020B0604020202020204" pitchFamily="34" charset="0"/>
              </a:rPr>
              <a:t> </a:t>
            </a:r>
            <a:r>
              <a:rPr lang="pt-BR" sz="3200" b="1" dirty="0" smtClean="0">
                <a:solidFill>
                  <a:srgbClr val="004B78"/>
                </a:solidFill>
                <a:latin typeface="Arial" panose="020B0604020202020204" pitchFamily="34" charset="0"/>
                <a:cs typeface="Arial" panose="020B0604020202020204" pitchFamily="34" charset="0"/>
              </a:rPr>
              <a:t>equilíbrio BERG</a:t>
            </a:r>
            <a:endParaRPr lang="pt-BR" sz="3200" b="1" dirty="0">
              <a:solidFill>
                <a:srgbClr val="004B78"/>
              </a:solidFill>
              <a:latin typeface="Arial" panose="020B0604020202020204" pitchFamily="34" charset="0"/>
              <a:cs typeface="Arial" panose="020B0604020202020204" pitchFamily="34" charset="0"/>
            </a:endParaRPr>
          </a:p>
        </p:txBody>
      </p:sp>
      <p:sp>
        <p:nvSpPr>
          <p:cNvPr id="5" name="Rectangle 1"/>
          <p:cNvSpPr>
            <a:spLocks noChangeArrowheads="1"/>
          </p:cNvSpPr>
          <p:nvPr/>
        </p:nvSpPr>
        <p:spPr bwMode="auto">
          <a:xfrm>
            <a:off x="0" y="179864"/>
            <a:ext cx="22442" cy="9747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pt-BR" sz="800" b="0" i="0" u="none" strike="noStrike" cap="none" normalizeH="0" baseline="0" dirty="0" smtClean="0">
                <a:ln>
                  <a:noFill/>
                </a:ln>
                <a:solidFill>
                  <a:schemeClr val="tx1"/>
                </a:solidFill>
                <a:effectLst/>
              </a:rPr>
              <a:t> </a:t>
            </a: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11" name="CaixaDeTexto 10"/>
          <p:cNvSpPr txBox="1"/>
          <p:nvPr/>
        </p:nvSpPr>
        <p:spPr>
          <a:xfrm flipH="1">
            <a:off x="8776779" y="2413017"/>
            <a:ext cx="2155461" cy="338554"/>
          </a:xfrm>
          <a:prstGeom prst="rect">
            <a:avLst/>
          </a:prstGeom>
          <a:solidFill>
            <a:schemeClr val="bg1"/>
          </a:solidFill>
        </p:spPr>
        <p:txBody>
          <a:bodyPr wrap="square" rtlCol="0">
            <a:spAutoFit/>
          </a:bodyPr>
          <a:lstStyle/>
          <a:p>
            <a:r>
              <a:rPr lang="it-IT" altLang="pt-BR" sz="1600" b="1" dirty="0">
                <a:solidFill>
                  <a:srgbClr val="202124"/>
                </a:solidFill>
                <a:latin typeface="inherit"/>
              </a:rPr>
              <a:t>P</a:t>
            </a:r>
            <a:r>
              <a:rPr kumimoji="0" lang="it-IT" altLang="pt-BR" sz="1600" b="1" i="0" u="none" strike="noStrike" cap="none" normalizeH="0" baseline="0" dirty="0" smtClean="0">
                <a:ln>
                  <a:noFill/>
                </a:ln>
                <a:solidFill>
                  <a:srgbClr val="202124"/>
                </a:solidFill>
                <a:effectLst/>
                <a:latin typeface="inherit"/>
              </a:rPr>
              <a:t>retrattamento</a:t>
            </a:r>
            <a:endParaRPr lang="pt-BR" sz="1600" b="1" dirty="0"/>
          </a:p>
        </p:txBody>
      </p:sp>
      <p:sp>
        <p:nvSpPr>
          <p:cNvPr id="25" name="CaixaDeTexto 24"/>
          <p:cNvSpPr txBox="1"/>
          <p:nvPr/>
        </p:nvSpPr>
        <p:spPr>
          <a:xfrm>
            <a:off x="4965754" y="2900430"/>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
        <p:nvSpPr>
          <p:cNvPr id="26" name="CaixaDeTexto 25"/>
          <p:cNvSpPr txBox="1"/>
          <p:nvPr/>
        </p:nvSpPr>
        <p:spPr>
          <a:xfrm>
            <a:off x="7571612" y="2794030"/>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
        <p:nvSpPr>
          <p:cNvPr id="35" name="CaixaDeTexto 34"/>
          <p:cNvSpPr txBox="1"/>
          <p:nvPr/>
        </p:nvSpPr>
        <p:spPr>
          <a:xfrm>
            <a:off x="9738167" y="6138440"/>
            <a:ext cx="2091159" cy="461665"/>
          </a:xfrm>
          <a:prstGeom prst="rect">
            <a:avLst/>
          </a:prstGeom>
          <a:noFill/>
        </p:spPr>
        <p:txBody>
          <a:bodyPr wrap="square" rtlCol="0">
            <a:spAutoFit/>
          </a:bodyPr>
          <a:lstStyle/>
          <a:p>
            <a:r>
              <a:rPr lang="pt-BR" sz="2400" dirty="0" smtClean="0">
                <a:solidFill>
                  <a:srgbClr val="FF0000"/>
                </a:solidFill>
              </a:rPr>
              <a:t>* p&lt; 0,05</a:t>
            </a:r>
            <a:endParaRPr lang="pt-BR" sz="2400" dirty="0">
              <a:solidFill>
                <a:srgbClr val="FF0000"/>
              </a:solidFill>
            </a:endParaRPr>
          </a:p>
        </p:txBody>
      </p:sp>
      <p:sp>
        <p:nvSpPr>
          <p:cNvPr id="13" name="Retângulo 12"/>
          <p:cNvSpPr/>
          <p:nvPr/>
        </p:nvSpPr>
        <p:spPr>
          <a:xfrm>
            <a:off x="8762250" y="2870973"/>
            <a:ext cx="2096250" cy="338554"/>
          </a:xfrm>
          <a:prstGeom prst="rect">
            <a:avLst/>
          </a:prstGeom>
          <a:solidFill>
            <a:schemeClr val="bg1"/>
          </a:solidFill>
        </p:spPr>
        <p:txBody>
          <a:bodyPr wrap="square">
            <a:spAutoFit/>
          </a:bodyPr>
          <a:lstStyle/>
          <a:p>
            <a:r>
              <a:rPr lang="pt-BR" sz="1600" b="1" i="0" dirty="0" smtClean="0">
                <a:solidFill>
                  <a:srgbClr val="202124"/>
                </a:solidFill>
                <a:effectLst/>
                <a:latin typeface="arial" panose="020B0604020202020204" pitchFamily="34" charset="0"/>
              </a:rPr>
              <a:t>Dopo </a:t>
            </a:r>
            <a:r>
              <a:rPr lang="pt-BR" sz="1600" b="1" i="0" dirty="0" err="1" smtClean="0">
                <a:solidFill>
                  <a:srgbClr val="202124"/>
                </a:solidFill>
                <a:effectLst/>
                <a:latin typeface="arial" panose="020B0604020202020204" pitchFamily="34" charset="0"/>
              </a:rPr>
              <a:t>il</a:t>
            </a:r>
            <a:r>
              <a:rPr lang="pt-BR" sz="1600" b="1" i="0" dirty="0" smtClean="0">
                <a:solidFill>
                  <a:srgbClr val="202124"/>
                </a:solidFill>
                <a:effectLst/>
                <a:latin typeface="arial" panose="020B0604020202020204" pitchFamily="34" charset="0"/>
              </a:rPr>
              <a:t> </a:t>
            </a:r>
            <a:r>
              <a:rPr lang="pt-BR" sz="1600" b="1" i="0" dirty="0" err="1" smtClean="0">
                <a:solidFill>
                  <a:srgbClr val="202124"/>
                </a:solidFill>
                <a:effectLst/>
                <a:latin typeface="arial" panose="020B0604020202020204" pitchFamily="34" charset="0"/>
              </a:rPr>
              <a:t>trattamento</a:t>
            </a:r>
            <a:endParaRPr lang="pt-BR" sz="1600" b="1" dirty="0"/>
          </a:p>
        </p:txBody>
      </p:sp>
      <p:sp>
        <p:nvSpPr>
          <p:cNvPr id="36" name="CaixaDeTexto 35"/>
          <p:cNvSpPr txBox="1"/>
          <p:nvPr/>
        </p:nvSpPr>
        <p:spPr>
          <a:xfrm rot="16200000" flipH="1">
            <a:off x="615592" y="3131262"/>
            <a:ext cx="4185605" cy="461665"/>
          </a:xfrm>
          <a:prstGeom prst="rect">
            <a:avLst/>
          </a:prstGeom>
          <a:solidFill>
            <a:schemeClr val="bg1"/>
          </a:solidFill>
        </p:spPr>
        <p:txBody>
          <a:bodyPr wrap="square" rtlCol="0">
            <a:spAutoFit/>
          </a:bodyPr>
          <a:lstStyle/>
          <a:p>
            <a:r>
              <a:rPr lang="it-IT" altLang="pt-BR" sz="2400" dirty="0">
                <a:solidFill>
                  <a:srgbClr val="202124"/>
                </a:solidFill>
                <a:latin typeface="inherit"/>
              </a:rPr>
              <a:t>P</a:t>
            </a:r>
            <a:r>
              <a:rPr kumimoji="0" lang="it-IT" altLang="pt-BR" sz="2400" b="0" i="0" u="none" strike="noStrike" cap="none" normalizeH="0" baseline="0" dirty="0" smtClean="0">
                <a:ln>
                  <a:noFill/>
                </a:ln>
                <a:solidFill>
                  <a:srgbClr val="202124"/>
                </a:solidFill>
                <a:effectLst/>
                <a:latin typeface="inherit"/>
              </a:rPr>
              <a:t>unteggio medio della scala</a:t>
            </a:r>
            <a:endParaRPr kumimoji="0" lang="it-IT" altLang="pt-BR"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870782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xmlns="" id="{C00EFAF3-439B-4263-A82A-D4FCF397A430}"/>
              </a:ext>
            </a:extLst>
          </p:cNvPr>
          <p:cNvSpPr/>
          <p:nvPr/>
        </p:nvSpPr>
        <p:spPr>
          <a:xfrm>
            <a:off x="-50800" y="0"/>
            <a:ext cx="12192000"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5" name="Imagem 14" descr="C:\Users\Recepçao\Desktop\IMG_2697.JPG"/>
          <p:cNvPicPr/>
          <p:nvPr/>
        </p:nvPicPr>
        <p:blipFill rotWithShape="1">
          <a:blip r:embed="rId2">
            <a:extLst>
              <a:ext uri="{28A0092B-C50C-407E-A947-70E740481C1C}">
                <a14:useLocalDpi xmlns:a14="http://schemas.microsoft.com/office/drawing/2010/main" val="0"/>
              </a:ext>
            </a:extLst>
          </a:blip>
          <a:srcRect l="1" t="19433" r="-2285" b="21308"/>
          <a:stretch/>
        </p:blipFill>
        <p:spPr bwMode="auto">
          <a:xfrm>
            <a:off x="768209" y="1435100"/>
            <a:ext cx="11372991" cy="4216400"/>
          </a:xfrm>
          <a:prstGeom prst="rect">
            <a:avLst/>
          </a:prstGeom>
          <a:noFill/>
          <a:ln>
            <a:noFill/>
          </a:ln>
        </p:spPr>
      </p:pic>
      <p:sp>
        <p:nvSpPr>
          <p:cNvPr id="2" name="Rectangle 1"/>
          <p:cNvSpPr>
            <a:spLocks noChangeArrowheads="1"/>
          </p:cNvSpPr>
          <p:nvPr/>
        </p:nvSpPr>
        <p:spPr bwMode="auto">
          <a:xfrm>
            <a:off x="0" y="-23998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1"/>
          <p:cNvSpPr>
            <a:spLocks noChangeArrowheads="1"/>
          </p:cNvSpPr>
          <p:nvPr/>
        </p:nvSpPr>
        <p:spPr bwMode="auto">
          <a:xfrm>
            <a:off x="0" y="179864"/>
            <a:ext cx="22442" cy="9747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pt-BR" sz="800" b="0" i="0" u="none" strike="noStrike" cap="none" normalizeH="0" baseline="0" dirty="0" smtClean="0">
                <a:ln>
                  <a:noFill/>
                </a:ln>
                <a:solidFill>
                  <a:schemeClr val="tx1"/>
                </a:solidFill>
                <a:effectLst/>
              </a:rPr>
              <a:t> </a:t>
            </a: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11" name="CaixaDeTexto 10"/>
          <p:cNvSpPr txBox="1"/>
          <p:nvPr/>
        </p:nvSpPr>
        <p:spPr>
          <a:xfrm flipH="1">
            <a:off x="9884138" y="1750640"/>
            <a:ext cx="1799861" cy="338554"/>
          </a:xfrm>
          <a:prstGeom prst="rect">
            <a:avLst/>
          </a:prstGeom>
          <a:solidFill>
            <a:schemeClr val="bg1"/>
          </a:solidFill>
        </p:spPr>
        <p:txBody>
          <a:bodyPr wrap="square" rtlCol="0">
            <a:spAutoFit/>
          </a:bodyPr>
          <a:lstStyle/>
          <a:p>
            <a:r>
              <a:rPr lang="it-IT" altLang="pt-BR" sz="1600" b="1" dirty="0">
                <a:solidFill>
                  <a:srgbClr val="202124"/>
                </a:solidFill>
                <a:latin typeface="inherit"/>
              </a:rPr>
              <a:t>P</a:t>
            </a:r>
            <a:r>
              <a:rPr kumimoji="0" lang="it-IT" altLang="pt-BR" sz="1600" b="1" i="0" u="none" strike="noStrike" cap="none" normalizeH="0" baseline="0" dirty="0" smtClean="0">
                <a:ln>
                  <a:noFill/>
                </a:ln>
                <a:solidFill>
                  <a:srgbClr val="202124"/>
                </a:solidFill>
                <a:effectLst/>
                <a:latin typeface="inherit"/>
              </a:rPr>
              <a:t>retrattamento</a:t>
            </a:r>
            <a:endParaRPr lang="pt-BR" sz="1600" b="1" dirty="0"/>
          </a:p>
        </p:txBody>
      </p:sp>
      <p:sp>
        <p:nvSpPr>
          <p:cNvPr id="35" name="CaixaDeTexto 34"/>
          <p:cNvSpPr txBox="1"/>
          <p:nvPr/>
        </p:nvSpPr>
        <p:spPr>
          <a:xfrm>
            <a:off x="9738167" y="6379740"/>
            <a:ext cx="2091159" cy="461665"/>
          </a:xfrm>
          <a:prstGeom prst="rect">
            <a:avLst/>
          </a:prstGeom>
          <a:noFill/>
        </p:spPr>
        <p:txBody>
          <a:bodyPr wrap="square" rtlCol="0">
            <a:spAutoFit/>
          </a:bodyPr>
          <a:lstStyle/>
          <a:p>
            <a:r>
              <a:rPr lang="pt-BR" sz="2400" dirty="0" smtClean="0">
                <a:solidFill>
                  <a:srgbClr val="FF0000"/>
                </a:solidFill>
              </a:rPr>
              <a:t>* p&lt; 0,05</a:t>
            </a:r>
            <a:endParaRPr lang="pt-BR" sz="2400" dirty="0">
              <a:solidFill>
                <a:srgbClr val="FF0000"/>
              </a:solidFill>
            </a:endParaRPr>
          </a:p>
        </p:txBody>
      </p:sp>
      <p:sp>
        <p:nvSpPr>
          <p:cNvPr id="13" name="Retângulo 12"/>
          <p:cNvSpPr/>
          <p:nvPr/>
        </p:nvSpPr>
        <p:spPr>
          <a:xfrm>
            <a:off x="9884138" y="2188834"/>
            <a:ext cx="1945188" cy="584775"/>
          </a:xfrm>
          <a:prstGeom prst="rect">
            <a:avLst/>
          </a:prstGeom>
          <a:solidFill>
            <a:schemeClr val="bg1"/>
          </a:solidFill>
        </p:spPr>
        <p:txBody>
          <a:bodyPr wrap="square">
            <a:spAutoFit/>
          </a:bodyPr>
          <a:lstStyle/>
          <a:p>
            <a:r>
              <a:rPr lang="pt-BR" sz="1600" b="1" i="0" dirty="0" smtClean="0">
                <a:solidFill>
                  <a:srgbClr val="202124"/>
                </a:solidFill>
                <a:effectLst/>
                <a:latin typeface="arial" panose="020B0604020202020204" pitchFamily="34" charset="0"/>
              </a:rPr>
              <a:t>Dopo </a:t>
            </a:r>
            <a:r>
              <a:rPr lang="pt-BR" sz="1600" b="1" i="0" dirty="0" err="1" smtClean="0">
                <a:solidFill>
                  <a:srgbClr val="202124"/>
                </a:solidFill>
                <a:effectLst/>
                <a:latin typeface="arial" panose="020B0604020202020204" pitchFamily="34" charset="0"/>
              </a:rPr>
              <a:t>il</a:t>
            </a:r>
            <a:r>
              <a:rPr lang="pt-BR" sz="1600" b="1" i="0" dirty="0" smtClean="0">
                <a:solidFill>
                  <a:srgbClr val="202124"/>
                </a:solidFill>
                <a:effectLst/>
                <a:latin typeface="arial" panose="020B0604020202020204" pitchFamily="34" charset="0"/>
              </a:rPr>
              <a:t> </a:t>
            </a:r>
            <a:r>
              <a:rPr lang="pt-BR" sz="1600" b="1" i="0" dirty="0" err="1" smtClean="0">
                <a:solidFill>
                  <a:srgbClr val="202124"/>
                </a:solidFill>
                <a:effectLst/>
                <a:latin typeface="arial" panose="020B0604020202020204" pitchFamily="34" charset="0"/>
              </a:rPr>
              <a:t>trattamento</a:t>
            </a:r>
            <a:endParaRPr lang="pt-BR" sz="1600" b="1" dirty="0"/>
          </a:p>
        </p:txBody>
      </p:sp>
      <p:sp>
        <p:nvSpPr>
          <p:cNvPr id="16" name="CaixaDeTexto 15"/>
          <p:cNvSpPr txBox="1"/>
          <p:nvPr/>
        </p:nvSpPr>
        <p:spPr>
          <a:xfrm>
            <a:off x="3283767" y="143645"/>
            <a:ext cx="6341873" cy="1877437"/>
          </a:xfrm>
          <a:prstGeom prst="rect">
            <a:avLst/>
          </a:prstGeom>
          <a:noFill/>
        </p:spPr>
        <p:txBody>
          <a:bodyPr wrap="square" rtlCol="0">
            <a:spAutoFit/>
          </a:bodyPr>
          <a:lstStyle/>
          <a:p>
            <a:pPr algn="ctr"/>
            <a:r>
              <a:rPr lang="pt-BR" sz="3200" b="1" dirty="0" err="1" smtClean="0">
                <a:solidFill>
                  <a:srgbClr val="004B78"/>
                </a:solidFill>
                <a:latin typeface="Arial" panose="020B0604020202020204" pitchFamily="34" charset="0"/>
                <a:cs typeface="Arial" panose="020B0604020202020204" pitchFamily="34" charset="0"/>
              </a:rPr>
              <a:t>Qualità</a:t>
            </a:r>
            <a:r>
              <a:rPr lang="pt-BR" sz="3200" b="1" dirty="0" smtClean="0">
                <a:solidFill>
                  <a:srgbClr val="004B78"/>
                </a:solidFill>
                <a:latin typeface="Arial" panose="020B0604020202020204" pitchFamily="34" charset="0"/>
                <a:cs typeface="Arial" panose="020B0604020202020204" pitchFamily="34" charset="0"/>
              </a:rPr>
              <a:t> </a:t>
            </a:r>
            <a:r>
              <a:rPr lang="pt-BR" sz="3200" b="1" dirty="0" err="1">
                <a:solidFill>
                  <a:srgbClr val="004B78"/>
                </a:solidFill>
                <a:latin typeface="Arial" panose="020B0604020202020204" pitchFamily="34" charset="0"/>
                <a:cs typeface="Arial" panose="020B0604020202020204" pitchFamily="34" charset="0"/>
              </a:rPr>
              <a:t>della</a:t>
            </a:r>
            <a:r>
              <a:rPr lang="pt-BR" sz="3200" b="1" dirty="0">
                <a:solidFill>
                  <a:srgbClr val="004B78"/>
                </a:solidFill>
                <a:latin typeface="Arial" panose="020B0604020202020204" pitchFamily="34" charset="0"/>
                <a:cs typeface="Arial" panose="020B0604020202020204" pitchFamily="34" charset="0"/>
              </a:rPr>
              <a:t> </a:t>
            </a:r>
            <a:r>
              <a:rPr lang="pt-BR" sz="3200" b="1" dirty="0" err="1" smtClean="0">
                <a:solidFill>
                  <a:srgbClr val="004B78"/>
                </a:solidFill>
                <a:latin typeface="Arial" panose="020B0604020202020204" pitchFamily="34" charset="0"/>
                <a:cs typeface="Arial" panose="020B0604020202020204" pitchFamily="34" charset="0"/>
              </a:rPr>
              <a:t>vita</a:t>
            </a:r>
            <a:r>
              <a:rPr lang="pt-BR" sz="3200" b="1" dirty="0" smtClean="0">
                <a:solidFill>
                  <a:srgbClr val="004B78"/>
                </a:solidFill>
                <a:latin typeface="Arial" panose="020B0604020202020204" pitchFamily="34" charset="0"/>
                <a:cs typeface="Arial" panose="020B0604020202020204" pitchFamily="34" charset="0"/>
              </a:rPr>
              <a:t>  SF36</a:t>
            </a:r>
          </a:p>
          <a:p>
            <a:pPr algn="ctr"/>
            <a:r>
              <a:rPr lang="it-IT" altLang="pt-BR" sz="3200" b="1" dirty="0" smtClean="0">
                <a:solidFill>
                  <a:srgbClr val="004B78"/>
                </a:solidFill>
                <a:latin typeface="Arial" panose="020B0604020202020204" pitchFamily="34" charset="0"/>
                <a:cs typeface="Arial" panose="020B0604020202020204" pitchFamily="34" charset="0"/>
              </a:rPr>
              <a:t>Terapia fisica convenzionale</a:t>
            </a:r>
          </a:p>
          <a:p>
            <a:pPr algn="ctr"/>
            <a:r>
              <a:rPr lang="it-IT" altLang="pt-BR" sz="3200" b="1" dirty="0" smtClean="0">
                <a:solidFill>
                  <a:srgbClr val="004B78"/>
                </a:solidFill>
                <a:latin typeface="Arial" panose="020B0604020202020204" pitchFamily="34" charset="0"/>
                <a:cs typeface="Arial" panose="020B0604020202020204" pitchFamily="34" charset="0"/>
              </a:rPr>
              <a:t> </a:t>
            </a:r>
            <a:endParaRPr lang="it-IT" altLang="pt-BR" sz="3200" b="1" dirty="0">
              <a:solidFill>
                <a:srgbClr val="004B78"/>
              </a:solidFill>
              <a:latin typeface="Arial" panose="020B0604020202020204" pitchFamily="34" charset="0"/>
              <a:cs typeface="Arial" panose="020B0604020202020204" pitchFamily="34" charset="0"/>
            </a:endParaRPr>
          </a:p>
          <a:p>
            <a:pPr algn="ctr"/>
            <a:endParaRPr lang="pt-BR" sz="2000" dirty="0"/>
          </a:p>
        </p:txBody>
      </p:sp>
      <p:sp>
        <p:nvSpPr>
          <p:cNvPr id="6" name="Rectangle 1"/>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7" name="CaixaDeTexto 6"/>
          <p:cNvSpPr txBox="1"/>
          <p:nvPr/>
        </p:nvSpPr>
        <p:spPr>
          <a:xfrm flipH="1">
            <a:off x="3106418" y="5625067"/>
            <a:ext cx="1757682" cy="646331"/>
          </a:xfrm>
          <a:prstGeom prst="rect">
            <a:avLst/>
          </a:prstGeom>
          <a:noFill/>
        </p:spPr>
        <p:txBody>
          <a:bodyPr wrap="square" rtlCol="0">
            <a:spAutoFit/>
          </a:bodyPr>
          <a:lstStyle/>
          <a:p>
            <a:r>
              <a:rPr kumimoji="0" lang="it-IT" altLang="pt-BR" b="0" i="0" u="none" strike="noStrike" cap="none" normalizeH="0" baseline="0" dirty="0" smtClean="0">
                <a:ln>
                  <a:noFill/>
                </a:ln>
                <a:solidFill>
                  <a:srgbClr val="202124"/>
                </a:solidFill>
                <a:effectLst/>
                <a:latin typeface="inherit"/>
              </a:rPr>
              <a:t>capacità funzionale</a:t>
            </a:r>
            <a:endParaRPr lang="pt-BR" dirty="0"/>
          </a:p>
        </p:txBody>
      </p:sp>
      <p:sp>
        <p:nvSpPr>
          <p:cNvPr id="9" name="CaixaDeTexto 8"/>
          <p:cNvSpPr txBox="1"/>
          <p:nvPr/>
        </p:nvSpPr>
        <p:spPr>
          <a:xfrm flipH="1">
            <a:off x="4864100" y="5651500"/>
            <a:ext cx="2189481" cy="923330"/>
          </a:xfrm>
          <a:prstGeom prst="rect">
            <a:avLst/>
          </a:prstGeom>
          <a:noFill/>
        </p:spPr>
        <p:txBody>
          <a:bodyPr wrap="square" rtlCol="0">
            <a:spAutoFit/>
          </a:bodyPr>
          <a:lstStyle/>
          <a:p>
            <a:r>
              <a:rPr kumimoji="0" lang="it-IT" altLang="pt-BR" b="0" i="0" u="none" strike="noStrike" cap="none" normalizeH="0" baseline="0" dirty="0" smtClean="0">
                <a:ln>
                  <a:noFill/>
                </a:ln>
                <a:solidFill>
                  <a:srgbClr val="202124"/>
                </a:solidFill>
                <a:effectLst/>
                <a:latin typeface="inherit"/>
              </a:rPr>
              <a:t>limitazione per aspetti fisici</a:t>
            </a:r>
            <a:r>
              <a:rPr kumimoji="0" lang="it-IT" altLang="pt-BR" sz="600" b="0" i="0" u="none" strike="noStrike" cap="none" normalizeH="0" baseline="0" dirty="0" smtClean="0">
                <a:ln>
                  <a:noFill/>
                </a:ln>
                <a:solidFill>
                  <a:schemeClr val="tx1"/>
                </a:solidFill>
                <a:effectLst/>
              </a:rPr>
              <a:t> </a:t>
            </a:r>
            <a:endParaRPr kumimoji="0" lang="it-IT" altLang="pt-BR" sz="1400" b="0" i="0" u="none" strike="noStrike" cap="none" normalizeH="0" baseline="0" dirty="0" smtClean="0">
              <a:ln>
                <a:noFill/>
              </a:ln>
              <a:solidFill>
                <a:schemeClr val="tx1"/>
              </a:solidFill>
              <a:effectLst/>
              <a:latin typeface="Arial" panose="020B0604020202020204" pitchFamily="34" charset="0"/>
            </a:endParaRPr>
          </a:p>
          <a:p>
            <a:endParaRPr lang="pt-BR" dirty="0"/>
          </a:p>
        </p:txBody>
      </p:sp>
      <p:sp>
        <p:nvSpPr>
          <p:cNvPr id="14" name="CaixaDeTexto 13"/>
          <p:cNvSpPr txBox="1"/>
          <p:nvPr/>
        </p:nvSpPr>
        <p:spPr>
          <a:xfrm flipH="1">
            <a:off x="6772909" y="5692454"/>
            <a:ext cx="2824481" cy="646331"/>
          </a:xfrm>
          <a:prstGeom prst="rect">
            <a:avLst/>
          </a:prstGeom>
          <a:noFill/>
        </p:spPr>
        <p:txBody>
          <a:bodyPr wrap="square" rtlCol="0">
            <a:spAutoFit/>
          </a:bodyPr>
          <a:lstStyle/>
          <a:p>
            <a:r>
              <a:rPr kumimoji="0" lang="it-IT" altLang="pt-BR" b="0" i="0" u="none" strike="noStrike" cap="none" normalizeH="0" baseline="0" dirty="0" smtClean="0">
                <a:ln>
                  <a:noFill/>
                </a:ln>
                <a:solidFill>
                  <a:srgbClr val="202124"/>
                </a:solidFill>
                <a:effectLst/>
                <a:latin typeface="inherit"/>
              </a:rPr>
              <a:t>aspetti sociali</a:t>
            </a:r>
            <a:r>
              <a:rPr kumimoji="0" lang="it-IT" altLang="pt-BR" sz="600" b="0" i="0" u="none" strike="noStrike" cap="none" normalizeH="0" baseline="0" dirty="0" smtClean="0">
                <a:ln>
                  <a:noFill/>
                </a:ln>
                <a:solidFill>
                  <a:schemeClr val="tx1"/>
                </a:solidFill>
                <a:effectLst/>
              </a:rPr>
              <a:t> </a:t>
            </a:r>
            <a:endParaRPr kumimoji="0" lang="it-IT" altLang="pt-BR" sz="1400" b="0" i="0" u="none" strike="noStrike" cap="none" normalizeH="0" baseline="0" dirty="0" smtClean="0">
              <a:ln>
                <a:noFill/>
              </a:ln>
              <a:solidFill>
                <a:schemeClr val="tx1"/>
              </a:solidFill>
              <a:effectLst/>
              <a:latin typeface="Arial" panose="020B0604020202020204" pitchFamily="34" charset="0"/>
            </a:endParaRPr>
          </a:p>
          <a:p>
            <a:endParaRPr lang="pt-BR" dirty="0"/>
          </a:p>
        </p:txBody>
      </p:sp>
      <p:sp>
        <p:nvSpPr>
          <p:cNvPr id="18" name="CaixaDeTexto 17"/>
          <p:cNvSpPr txBox="1"/>
          <p:nvPr/>
        </p:nvSpPr>
        <p:spPr>
          <a:xfrm>
            <a:off x="8530313" y="5692454"/>
            <a:ext cx="5954177" cy="646331"/>
          </a:xfrm>
          <a:prstGeom prst="rect">
            <a:avLst/>
          </a:prstGeom>
          <a:noFill/>
        </p:spPr>
        <p:txBody>
          <a:bodyPr wrap="square" rtlCol="0">
            <a:spAutoFit/>
          </a:bodyPr>
          <a:lstStyle/>
          <a:p>
            <a:r>
              <a:rPr kumimoji="0" lang="it-IT" altLang="pt-BR" b="0" i="0" u="none" strike="noStrike" cap="none" normalizeH="0" baseline="0" dirty="0" smtClean="0">
                <a:ln>
                  <a:noFill/>
                </a:ln>
                <a:solidFill>
                  <a:srgbClr val="202124"/>
                </a:solidFill>
                <a:effectLst/>
                <a:latin typeface="inherit"/>
              </a:rPr>
              <a:t>aspetti emotivi</a:t>
            </a:r>
            <a:r>
              <a:rPr kumimoji="0" lang="it-IT" altLang="pt-BR" sz="600" b="0" i="0" u="none" strike="noStrike" cap="none" normalizeH="0" baseline="0" dirty="0" smtClean="0">
                <a:ln>
                  <a:noFill/>
                </a:ln>
                <a:solidFill>
                  <a:schemeClr val="tx1"/>
                </a:solidFill>
                <a:effectLst/>
              </a:rPr>
              <a:t> </a:t>
            </a:r>
            <a:endParaRPr kumimoji="0" lang="it-IT" altLang="pt-BR" sz="1400" b="0" i="0" u="none" strike="noStrike" cap="none" normalizeH="0" baseline="0" dirty="0" smtClean="0">
              <a:ln>
                <a:noFill/>
              </a:ln>
              <a:solidFill>
                <a:schemeClr val="tx1"/>
              </a:solidFill>
              <a:effectLst/>
              <a:latin typeface="Arial" panose="020B0604020202020204" pitchFamily="34" charset="0"/>
            </a:endParaRPr>
          </a:p>
          <a:p>
            <a:endParaRPr lang="pt-BR" dirty="0"/>
          </a:p>
        </p:txBody>
      </p:sp>
      <p:sp>
        <p:nvSpPr>
          <p:cNvPr id="21" name="CaixaDeTexto 20"/>
          <p:cNvSpPr txBox="1"/>
          <p:nvPr/>
        </p:nvSpPr>
        <p:spPr>
          <a:xfrm rot="16200000" flipH="1">
            <a:off x="-705828" y="3312467"/>
            <a:ext cx="4185605" cy="461665"/>
          </a:xfrm>
          <a:prstGeom prst="rect">
            <a:avLst/>
          </a:prstGeom>
          <a:solidFill>
            <a:schemeClr val="bg1"/>
          </a:solidFill>
        </p:spPr>
        <p:txBody>
          <a:bodyPr wrap="square" rtlCol="0">
            <a:spAutoFit/>
          </a:bodyPr>
          <a:lstStyle/>
          <a:p>
            <a:r>
              <a:rPr lang="it-IT" altLang="pt-BR" sz="2400" dirty="0">
                <a:solidFill>
                  <a:srgbClr val="202124"/>
                </a:solidFill>
                <a:latin typeface="inherit"/>
              </a:rPr>
              <a:t>P</a:t>
            </a:r>
            <a:r>
              <a:rPr kumimoji="0" lang="it-IT" altLang="pt-BR" sz="2400" b="0" i="0" u="none" strike="noStrike" cap="none" normalizeH="0" baseline="0" dirty="0" smtClean="0">
                <a:ln>
                  <a:noFill/>
                </a:ln>
                <a:solidFill>
                  <a:srgbClr val="202124"/>
                </a:solidFill>
                <a:effectLst/>
                <a:latin typeface="inherit"/>
              </a:rPr>
              <a:t>unteggio medio della scala</a:t>
            </a:r>
            <a:endParaRPr kumimoji="0" lang="it-IT" altLang="pt-BR" b="0" i="0" u="none" strike="noStrike" cap="none" normalizeH="0" baseline="0" dirty="0" smtClean="0">
              <a:ln>
                <a:noFill/>
              </a:ln>
              <a:solidFill>
                <a:schemeClr val="tx1"/>
              </a:solidFill>
              <a:effectLst/>
              <a:latin typeface="Arial" panose="020B0604020202020204" pitchFamily="34" charset="0"/>
            </a:endParaRPr>
          </a:p>
        </p:txBody>
      </p:sp>
      <p:pic>
        <p:nvPicPr>
          <p:cNvPr id="28" name="Imagem 27"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751" y="179864"/>
            <a:ext cx="2206187" cy="857707"/>
          </a:xfrm>
          <a:prstGeom prst="rect">
            <a:avLst/>
          </a:prstGeom>
        </p:spPr>
      </p:pic>
      <p:sp>
        <p:nvSpPr>
          <p:cNvPr id="29" name="CaixaDeTexto 28"/>
          <p:cNvSpPr txBox="1"/>
          <p:nvPr/>
        </p:nvSpPr>
        <p:spPr>
          <a:xfrm>
            <a:off x="3568754" y="2994517"/>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
        <p:nvSpPr>
          <p:cNvPr id="30" name="CaixaDeTexto 29"/>
          <p:cNvSpPr txBox="1"/>
          <p:nvPr/>
        </p:nvSpPr>
        <p:spPr>
          <a:xfrm>
            <a:off x="5334285" y="3878330"/>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
        <p:nvSpPr>
          <p:cNvPr id="31" name="CaixaDeTexto 30"/>
          <p:cNvSpPr txBox="1"/>
          <p:nvPr/>
        </p:nvSpPr>
        <p:spPr>
          <a:xfrm>
            <a:off x="7155181" y="2168443"/>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
        <p:nvSpPr>
          <p:cNvPr id="32" name="CaixaDeTexto 31"/>
          <p:cNvSpPr txBox="1"/>
          <p:nvPr/>
        </p:nvSpPr>
        <p:spPr>
          <a:xfrm>
            <a:off x="8839254" y="4248412"/>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Tree>
    <p:extLst>
      <p:ext uri="{BB962C8B-B14F-4D97-AF65-F5344CB8AC3E}">
        <p14:creationId xmlns:p14="http://schemas.microsoft.com/office/powerpoint/2010/main" val="36584189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xmlns="" id="{C00EFAF3-439B-4263-A82A-D4FCF397A430}"/>
              </a:ext>
            </a:extLst>
          </p:cNvPr>
          <p:cNvSpPr/>
          <p:nvPr/>
        </p:nvSpPr>
        <p:spPr>
          <a:xfrm>
            <a:off x="-50800" y="0"/>
            <a:ext cx="12192000"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2" name="Imagem 21" descr="C:\Users\Recepçao\Desktop\IMG_2698.JPG"/>
          <p:cNvPicPr/>
          <p:nvPr/>
        </p:nvPicPr>
        <p:blipFill rotWithShape="1">
          <a:blip r:embed="rId2">
            <a:extLst>
              <a:ext uri="{28A0092B-C50C-407E-A947-70E740481C1C}">
                <a14:useLocalDpi xmlns:a14="http://schemas.microsoft.com/office/drawing/2010/main" val="0"/>
              </a:ext>
            </a:extLst>
          </a:blip>
          <a:srcRect l="-1" t="15767" r="-8088" b="21153"/>
          <a:stretch/>
        </p:blipFill>
        <p:spPr bwMode="auto">
          <a:xfrm>
            <a:off x="924898" y="1348897"/>
            <a:ext cx="11059610" cy="4191000"/>
          </a:xfrm>
          <a:prstGeom prst="rect">
            <a:avLst/>
          </a:prstGeom>
          <a:noFill/>
          <a:ln>
            <a:noFill/>
          </a:ln>
        </p:spPr>
      </p:pic>
      <p:sp>
        <p:nvSpPr>
          <p:cNvPr id="2" name="Rectangle 1"/>
          <p:cNvSpPr>
            <a:spLocks noChangeArrowheads="1"/>
          </p:cNvSpPr>
          <p:nvPr/>
        </p:nvSpPr>
        <p:spPr bwMode="auto">
          <a:xfrm>
            <a:off x="0" y="-23998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1"/>
          <p:cNvSpPr>
            <a:spLocks noChangeArrowheads="1"/>
          </p:cNvSpPr>
          <p:nvPr/>
        </p:nvSpPr>
        <p:spPr bwMode="auto">
          <a:xfrm>
            <a:off x="0" y="179864"/>
            <a:ext cx="22442" cy="9747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pt-BR" sz="800" b="0" i="0" u="none" strike="noStrike" cap="none" normalizeH="0" baseline="0" dirty="0" smtClean="0">
                <a:ln>
                  <a:noFill/>
                </a:ln>
                <a:solidFill>
                  <a:schemeClr val="tx1"/>
                </a:solidFill>
                <a:effectLst/>
              </a:rPr>
              <a:t> </a:t>
            </a: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11" name="CaixaDeTexto 10"/>
          <p:cNvSpPr txBox="1"/>
          <p:nvPr/>
        </p:nvSpPr>
        <p:spPr>
          <a:xfrm flipH="1">
            <a:off x="9614504" y="2886151"/>
            <a:ext cx="1799861" cy="338554"/>
          </a:xfrm>
          <a:prstGeom prst="rect">
            <a:avLst/>
          </a:prstGeom>
          <a:solidFill>
            <a:schemeClr val="bg1"/>
          </a:solidFill>
        </p:spPr>
        <p:txBody>
          <a:bodyPr wrap="square" rtlCol="0">
            <a:spAutoFit/>
          </a:bodyPr>
          <a:lstStyle/>
          <a:p>
            <a:r>
              <a:rPr lang="it-IT" altLang="pt-BR" sz="1600" b="1" dirty="0">
                <a:solidFill>
                  <a:srgbClr val="202124"/>
                </a:solidFill>
                <a:latin typeface="inherit"/>
              </a:rPr>
              <a:t>P</a:t>
            </a:r>
            <a:r>
              <a:rPr kumimoji="0" lang="it-IT" altLang="pt-BR" sz="1600" b="1" i="0" u="none" strike="noStrike" cap="none" normalizeH="0" baseline="0" dirty="0" smtClean="0">
                <a:ln>
                  <a:noFill/>
                </a:ln>
                <a:solidFill>
                  <a:srgbClr val="202124"/>
                </a:solidFill>
                <a:effectLst/>
                <a:latin typeface="inherit"/>
              </a:rPr>
              <a:t>retrattamento</a:t>
            </a:r>
            <a:endParaRPr lang="pt-BR" sz="1600" b="1" dirty="0"/>
          </a:p>
        </p:txBody>
      </p:sp>
      <p:sp>
        <p:nvSpPr>
          <p:cNvPr id="35" name="CaixaDeTexto 34"/>
          <p:cNvSpPr txBox="1"/>
          <p:nvPr/>
        </p:nvSpPr>
        <p:spPr>
          <a:xfrm>
            <a:off x="9738167" y="6379740"/>
            <a:ext cx="2091159" cy="461665"/>
          </a:xfrm>
          <a:prstGeom prst="rect">
            <a:avLst/>
          </a:prstGeom>
          <a:noFill/>
        </p:spPr>
        <p:txBody>
          <a:bodyPr wrap="square" rtlCol="0">
            <a:spAutoFit/>
          </a:bodyPr>
          <a:lstStyle/>
          <a:p>
            <a:r>
              <a:rPr lang="pt-BR" sz="2400" dirty="0" smtClean="0">
                <a:solidFill>
                  <a:srgbClr val="FF0000"/>
                </a:solidFill>
              </a:rPr>
              <a:t>* p&lt; 0,05</a:t>
            </a:r>
            <a:endParaRPr lang="pt-BR" sz="2400" dirty="0">
              <a:solidFill>
                <a:srgbClr val="FF0000"/>
              </a:solidFill>
            </a:endParaRPr>
          </a:p>
        </p:txBody>
      </p:sp>
      <p:sp>
        <p:nvSpPr>
          <p:cNvPr id="13" name="Retângulo 12"/>
          <p:cNvSpPr/>
          <p:nvPr/>
        </p:nvSpPr>
        <p:spPr>
          <a:xfrm>
            <a:off x="9562213" y="3186947"/>
            <a:ext cx="1945188" cy="584775"/>
          </a:xfrm>
          <a:prstGeom prst="rect">
            <a:avLst/>
          </a:prstGeom>
          <a:solidFill>
            <a:schemeClr val="bg1"/>
          </a:solidFill>
        </p:spPr>
        <p:txBody>
          <a:bodyPr wrap="square">
            <a:spAutoFit/>
          </a:bodyPr>
          <a:lstStyle/>
          <a:p>
            <a:r>
              <a:rPr lang="pt-BR" sz="1600" b="1" i="0" dirty="0" smtClean="0">
                <a:solidFill>
                  <a:srgbClr val="202124"/>
                </a:solidFill>
                <a:effectLst/>
                <a:latin typeface="arial" panose="020B0604020202020204" pitchFamily="34" charset="0"/>
              </a:rPr>
              <a:t>Dopo </a:t>
            </a:r>
            <a:r>
              <a:rPr lang="pt-BR" sz="1600" b="1" i="0" dirty="0" err="1" smtClean="0">
                <a:solidFill>
                  <a:srgbClr val="202124"/>
                </a:solidFill>
                <a:effectLst/>
                <a:latin typeface="arial" panose="020B0604020202020204" pitchFamily="34" charset="0"/>
              </a:rPr>
              <a:t>il</a:t>
            </a:r>
            <a:r>
              <a:rPr lang="pt-BR" sz="1600" b="1" i="0" dirty="0" smtClean="0">
                <a:solidFill>
                  <a:srgbClr val="202124"/>
                </a:solidFill>
                <a:effectLst/>
                <a:latin typeface="arial" panose="020B0604020202020204" pitchFamily="34" charset="0"/>
              </a:rPr>
              <a:t> </a:t>
            </a:r>
            <a:r>
              <a:rPr lang="pt-BR" sz="1600" b="1" i="0" dirty="0" err="1" smtClean="0">
                <a:solidFill>
                  <a:srgbClr val="202124"/>
                </a:solidFill>
                <a:effectLst/>
                <a:latin typeface="arial" panose="020B0604020202020204" pitchFamily="34" charset="0"/>
              </a:rPr>
              <a:t>trattamento</a:t>
            </a:r>
            <a:endParaRPr lang="pt-BR" sz="1600" b="1" dirty="0"/>
          </a:p>
        </p:txBody>
      </p:sp>
      <p:sp>
        <p:nvSpPr>
          <p:cNvPr id="16" name="CaixaDeTexto 15"/>
          <p:cNvSpPr txBox="1"/>
          <p:nvPr/>
        </p:nvSpPr>
        <p:spPr>
          <a:xfrm>
            <a:off x="1370325" y="293181"/>
            <a:ext cx="10165533" cy="2369880"/>
          </a:xfrm>
          <a:prstGeom prst="rect">
            <a:avLst/>
          </a:prstGeom>
          <a:noFill/>
        </p:spPr>
        <p:txBody>
          <a:bodyPr wrap="square" rtlCol="0">
            <a:spAutoFit/>
          </a:bodyPr>
          <a:lstStyle/>
          <a:p>
            <a:pPr algn="ctr"/>
            <a:r>
              <a:rPr lang="pt-BR" sz="3200" b="1" dirty="0" err="1" smtClean="0">
                <a:solidFill>
                  <a:srgbClr val="004B78"/>
                </a:solidFill>
                <a:latin typeface="Arial" panose="020B0604020202020204" pitchFamily="34" charset="0"/>
                <a:cs typeface="Arial" panose="020B0604020202020204" pitchFamily="34" charset="0"/>
              </a:rPr>
              <a:t>Qualità</a:t>
            </a:r>
            <a:r>
              <a:rPr lang="pt-BR" sz="3200" b="1" dirty="0" smtClean="0">
                <a:solidFill>
                  <a:srgbClr val="004B78"/>
                </a:solidFill>
                <a:latin typeface="Arial" panose="020B0604020202020204" pitchFamily="34" charset="0"/>
                <a:cs typeface="Arial" panose="020B0604020202020204" pitchFamily="34" charset="0"/>
              </a:rPr>
              <a:t> </a:t>
            </a:r>
            <a:r>
              <a:rPr lang="pt-BR" sz="3200" b="1" dirty="0" err="1">
                <a:solidFill>
                  <a:srgbClr val="004B78"/>
                </a:solidFill>
                <a:latin typeface="Arial" panose="020B0604020202020204" pitchFamily="34" charset="0"/>
                <a:cs typeface="Arial" panose="020B0604020202020204" pitchFamily="34" charset="0"/>
              </a:rPr>
              <a:t>della</a:t>
            </a:r>
            <a:r>
              <a:rPr lang="pt-BR" sz="3200" b="1" dirty="0">
                <a:solidFill>
                  <a:srgbClr val="004B78"/>
                </a:solidFill>
                <a:latin typeface="Arial" panose="020B0604020202020204" pitchFamily="34" charset="0"/>
                <a:cs typeface="Arial" panose="020B0604020202020204" pitchFamily="34" charset="0"/>
              </a:rPr>
              <a:t> </a:t>
            </a:r>
            <a:r>
              <a:rPr lang="pt-BR" sz="3200" b="1" dirty="0" err="1" smtClean="0">
                <a:solidFill>
                  <a:srgbClr val="004B78"/>
                </a:solidFill>
                <a:latin typeface="Arial" panose="020B0604020202020204" pitchFamily="34" charset="0"/>
                <a:cs typeface="Arial" panose="020B0604020202020204" pitchFamily="34" charset="0"/>
              </a:rPr>
              <a:t>vita</a:t>
            </a:r>
            <a:r>
              <a:rPr lang="pt-BR" sz="3200" b="1" dirty="0" smtClean="0">
                <a:solidFill>
                  <a:srgbClr val="004B78"/>
                </a:solidFill>
                <a:latin typeface="Arial" panose="020B0604020202020204" pitchFamily="34" charset="0"/>
                <a:cs typeface="Arial" panose="020B0604020202020204" pitchFamily="34" charset="0"/>
              </a:rPr>
              <a:t>  SF36</a:t>
            </a:r>
          </a:p>
          <a:p>
            <a:pPr algn="ctr"/>
            <a:r>
              <a:rPr lang="it-IT" altLang="pt-BR" sz="3200" b="1" dirty="0" smtClean="0">
                <a:solidFill>
                  <a:srgbClr val="004B78"/>
                </a:solidFill>
                <a:latin typeface="Arial" panose="020B0604020202020204" pitchFamily="34" charset="0"/>
                <a:cs typeface="Arial" panose="020B0604020202020204" pitchFamily="34" charset="0"/>
              </a:rPr>
              <a:t>Terapia fisica convenzionale + Realtà virtuale </a:t>
            </a:r>
          </a:p>
          <a:p>
            <a:pPr algn="ctr"/>
            <a:r>
              <a:rPr lang="it-IT" altLang="pt-BR" sz="3200" b="1" dirty="0" smtClean="0">
                <a:solidFill>
                  <a:srgbClr val="004B78"/>
                </a:solidFill>
                <a:latin typeface="Arial" panose="020B0604020202020204" pitchFamily="34" charset="0"/>
                <a:cs typeface="Arial" panose="020B0604020202020204" pitchFamily="34" charset="0"/>
              </a:rPr>
              <a:t>  </a:t>
            </a:r>
          </a:p>
          <a:p>
            <a:pPr algn="ctr"/>
            <a:r>
              <a:rPr lang="it-IT" altLang="pt-BR" sz="3200" b="1" dirty="0" smtClean="0">
                <a:solidFill>
                  <a:srgbClr val="004B78"/>
                </a:solidFill>
                <a:latin typeface="Arial" panose="020B0604020202020204" pitchFamily="34" charset="0"/>
                <a:cs typeface="Arial" panose="020B0604020202020204" pitchFamily="34" charset="0"/>
              </a:rPr>
              <a:t> </a:t>
            </a:r>
            <a:endParaRPr lang="it-IT" altLang="pt-BR" sz="3200" b="1" dirty="0">
              <a:solidFill>
                <a:srgbClr val="004B78"/>
              </a:solidFill>
              <a:latin typeface="Arial" panose="020B0604020202020204" pitchFamily="34" charset="0"/>
              <a:cs typeface="Arial" panose="020B0604020202020204" pitchFamily="34" charset="0"/>
            </a:endParaRPr>
          </a:p>
          <a:p>
            <a:pPr algn="ctr"/>
            <a:endParaRPr lang="pt-BR" sz="2000" dirty="0"/>
          </a:p>
        </p:txBody>
      </p:sp>
      <p:sp>
        <p:nvSpPr>
          <p:cNvPr id="6" name="Rectangle 1"/>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7" name="CaixaDeTexto 6"/>
          <p:cNvSpPr txBox="1"/>
          <p:nvPr/>
        </p:nvSpPr>
        <p:spPr>
          <a:xfrm flipH="1">
            <a:off x="3106418" y="5625067"/>
            <a:ext cx="1757682" cy="646331"/>
          </a:xfrm>
          <a:prstGeom prst="rect">
            <a:avLst/>
          </a:prstGeom>
          <a:noFill/>
        </p:spPr>
        <p:txBody>
          <a:bodyPr wrap="square" rtlCol="0">
            <a:spAutoFit/>
          </a:bodyPr>
          <a:lstStyle/>
          <a:p>
            <a:r>
              <a:rPr kumimoji="0" lang="it-IT" altLang="pt-BR" b="0" i="0" u="none" strike="noStrike" cap="none" normalizeH="0" baseline="0" dirty="0" smtClean="0">
                <a:ln>
                  <a:noFill/>
                </a:ln>
                <a:solidFill>
                  <a:srgbClr val="202124"/>
                </a:solidFill>
                <a:effectLst/>
                <a:latin typeface="inherit"/>
              </a:rPr>
              <a:t>capacità funzionale</a:t>
            </a:r>
            <a:endParaRPr lang="pt-BR" dirty="0"/>
          </a:p>
        </p:txBody>
      </p:sp>
      <p:sp>
        <p:nvSpPr>
          <p:cNvPr id="9" name="CaixaDeTexto 8"/>
          <p:cNvSpPr txBox="1"/>
          <p:nvPr/>
        </p:nvSpPr>
        <p:spPr>
          <a:xfrm flipH="1">
            <a:off x="4864100" y="5651500"/>
            <a:ext cx="2189481" cy="923330"/>
          </a:xfrm>
          <a:prstGeom prst="rect">
            <a:avLst/>
          </a:prstGeom>
          <a:noFill/>
        </p:spPr>
        <p:txBody>
          <a:bodyPr wrap="square" rtlCol="0">
            <a:spAutoFit/>
          </a:bodyPr>
          <a:lstStyle/>
          <a:p>
            <a:r>
              <a:rPr kumimoji="0" lang="it-IT" altLang="pt-BR" b="0" i="0" u="none" strike="noStrike" cap="none" normalizeH="0" baseline="0" dirty="0" smtClean="0">
                <a:ln>
                  <a:noFill/>
                </a:ln>
                <a:solidFill>
                  <a:srgbClr val="202124"/>
                </a:solidFill>
                <a:effectLst/>
                <a:latin typeface="inherit"/>
              </a:rPr>
              <a:t>limitazione per aspetti fisici</a:t>
            </a:r>
            <a:r>
              <a:rPr kumimoji="0" lang="it-IT" altLang="pt-BR" sz="600" b="0" i="0" u="none" strike="noStrike" cap="none" normalizeH="0" baseline="0" dirty="0" smtClean="0">
                <a:ln>
                  <a:noFill/>
                </a:ln>
                <a:solidFill>
                  <a:schemeClr val="tx1"/>
                </a:solidFill>
                <a:effectLst/>
              </a:rPr>
              <a:t> </a:t>
            </a:r>
            <a:endParaRPr kumimoji="0" lang="it-IT" altLang="pt-BR" sz="1400" b="0" i="0" u="none" strike="noStrike" cap="none" normalizeH="0" baseline="0" dirty="0" smtClean="0">
              <a:ln>
                <a:noFill/>
              </a:ln>
              <a:solidFill>
                <a:schemeClr val="tx1"/>
              </a:solidFill>
              <a:effectLst/>
              <a:latin typeface="Arial" panose="020B0604020202020204" pitchFamily="34" charset="0"/>
            </a:endParaRPr>
          </a:p>
          <a:p>
            <a:endParaRPr lang="pt-BR" dirty="0"/>
          </a:p>
        </p:txBody>
      </p:sp>
      <p:sp>
        <p:nvSpPr>
          <p:cNvPr id="14" name="CaixaDeTexto 13"/>
          <p:cNvSpPr txBox="1"/>
          <p:nvPr/>
        </p:nvSpPr>
        <p:spPr>
          <a:xfrm flipH="1">
            <a:off x="6772909" y="5692454"/>
            <a:ext cx="2824481" cy="646331"/>
          </a:xfrm>
          <a:prstGeom prst="rect">
            <a:avLst/>
          </a:prstGeom>
          <a:noFill/>
        </p:spPr>
        <p:txBody>
          <a:bodyPr wrap="square" rtlCol="0">
            <a:spAutoFit/>
          </a:bodyPr>
          <a:lstStyle/>
          <a:p>
            <a:r>
              <a:rPr kumimoji="0" lang="it-IT" altLang="pt-BR" b="0" i="0" u="none" strike="noStrike" cap="none" normalizeH="0" baseline="0" dirty="0" smtClean="0">
                <a:ln>
                  <a:noFill/>
                </a:ln>
                <a:solidFill>
                  <a:srgbClr val="202124"/>
                </a:solidFill>
                <a:effectLst/>
                <a:latin typeface="inherit"/>
              </a:rPr>
              <a:t>aspetti sociali</a:t>
            </a:r>
            <a:r>
              <a:rPr kumimoji="0" lang="it-IT" altLang="pt-BR" sz="600" b="0" i="0" u="none" strike="noStrike" cap="none" normalizeH="0" baseline="0" dirty="0" smtClean="0">
                <a:ln>
                  <a:noFill/>
                </a:ln>
                <a:solidFill>
                  <a:schemeClr val="tx1"/>
                </a:solidFill>
                <a:effectLst/>
              </a:rPr>
              <a:t> </a:t>
            </a:r>
            <a:endParaRPr kumimoji="0" lang="it-IT" altLang="pt-BR" sz="1400" b="0" i="0" u="none" strike="noStrike" cap="none" normalizeH="0" baseline="0" dirty="0" smtClean="0">
              <a:ln>
                <a:noFill/>
              </a:ln>
              <a:solidFill>
                <a:schemeClr val="tx1"/>
              </a:solidFill>
              <a:effectLst/>
              <a:latin typeface="Arial" panose="020B0604020202020204" pitchFamily="34" charset="0"/>
            </a:endParaRPr>
          </a:p>
          <a:p>
            <a:endParaRPr lang="pt-BR" dirty="0"/>
          </a:p>
        </p:txBody>
      </p:sp>
      <p:sp>
        <p:nvSpPr>
          <p:cNvPr id="18" name="CaixaDeTexto 17"/>
          <p:cNvSpPr txBox="1"/>
          <p:nvPr/>
        </p:nvSpPr>
        <p:spPr>
          <a:xfrm>
            <a:off x="8530313" y="5692454"/>
            <a:ext cx="5954177" cy="646331"/>
          </a:xfrm>
          <a:prstGeom prst="rect">
            <a:avLst/>
          </a:prstGeom>
          <a:noFill/>
        </p:spPr>
        <p:txBody>
          <a:bodyPr wrap="square" rtlCol="0">
            <a:spAutoFit/>
          </a:bodyPr>
          <a:lstStyle/>
          <a:p>
            <a:r>
              <a:rPr kumimoji="0" lang="it-IT" altLang="pt-BR" b="0" i="0" u="none" strike="noStrike" cap="none" normalizeH="0" baseline="0" dirty="0" smtClean="0">
                <a:ln>
                  <a:noFill/>
                </a:ln>
                <a:solidFill>
                  <a:srgbClr val="202124"/>
                </a:solidFill>
                <a:effectLst/>
                <a:latin typeface="inherit"/>
              </a:rPr>
              <a:t>aspetti emotivi</a:t>
            </a:r>
            <a:r>
              <a:rPr kumimoji="0" lang="it-IT" altLang="pt-BR" sz="600" b="0" i="0" u="none" strike="noStrike" cap="none" normalizeH="0" baseline="0" dirty="0" smtClean="0">
                <a:ln>
                  <a:noFill/>
                </a:ln>
                <a:solidFill>
                  <a:schemeClr val="tx1"/>
                </a:solidFill>
                <a:effectLst/>
              </a:rPr>
              <a:t> </a:t>
            </a:r>
            <a:endParaRPr kumimoji="0" lang="it-IT" altLang="pt-BR" sz="1400" b="0" i="0" u="none" strike="noStrike" cap="none" normalizeH="0" baseline="0" dirty="0" smtClean="0">
              <a:ln>
                <a:noFill/>
              </a:ln>
              <a:solidFill>
                <a:schemeClr val="tx1"/>
              </a:solidFill>
              <a:effectLst/>
              <a:latin typeface="Arial" panose="020B0604020202020204" pitchFamily="34" charset="0"/>
            </a:endParaRPr>
          </a:p>
          <a:p>
            <a:endParaRPr lang="pt-BR" dirty="0"/>
          </a:p>
        </p:txBody>
      </p:sp>
      <p:sp>
        <p:nvSpPr>
          <p:cNvPr id="21" name="CaixaDeTexto 20"/>
          <p:cNvSpPr txBox="1"/>
          <p:nvPr/>
        </p:nvSpPr>
        <p:spPr>
          <a:xfrm rot="16200000" flipH="1">
            <a:off x="-559964" y="3210867"/>
            <a:ext cx="4185605" cy="461665"/>
          </a:xfrm>
          <a:prstGeom prst="rect">
            <a:avLst/>
          </a:prstGeom>
          <a:solidFill>
            <a:schemeClr val="bg1"/>
          </a:solidFill>
        </p:spPr>
        <p:txBody>
          <a:bodyPr wrap="square" rtlCol="0">
            <a:spAutoFit/>
          </a:bodyPr>
          <a:lstStyle/>
          <a:p>
            <a:r>
              <a:rPr lang="it-IT" altLang="pt-BR" sz="2400" dirty="0">
                <a:solidFill>
                  <a:srgbClr val="202124"/>
                </a:solidFill>
                <a:latin typeface="inherit"/>
              </a:rPr>
              <a:t>P</a:t>
            </a:r>
            <a:r>
              <a:rPr kumimoji="0" lang="it-IT" altLang="pt-BR" sz="2400" b="0" i="0" u="none" strike="noStrike" cap="none" normalizeH="0" baseline="0" dirty="0" smtClean="0">
                <a:ln>
                  <a:noFill/>
                </a:ln>
                <a:solidFill>
                  <a:srgbClr val="202124"/>
                </a:solidFill>
                <a:effectLst/>
                <a:latin typeface="inherit"/>
              </a:rPr>
              <a:t>unteggio medio della scala</a:t>
            </a:r>
            <a:endParaRPr kumimoji="0" lang="it-IT" altLang="pt-BR" b="0" i="0" u="none" strike="noStrike" cap="none" normalizeH="0" baseline="0" dirty="0" smtClean="0">
              <a:ln>
                <a:noFill/>
              </a:ln>
              <a:solidFill>
                <a:schemeClr val="tx1"/>
              </a:solidFill>
              <a:effectLst/>
              <a:latin typeface="Arial" panose="020B0604020202020204" pitchFamily="34" charset="0"/>
            </a:endParaRPr>
          </a:p>
        </p:txBody>
      </p:sp>
      <p:pic>
        <p:nvPicPr>
          <p:cNvPr id="28" name="Imagem 27"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751" y="179864"/>
            <a:ext cx="2206187" cy="857707"/>
          </a:xfrm>
          <a:prstGeom prst="rect">
            <a:avLst/>
          </a:prstGeom>
        </p:spPr>
      </p:pic>
      <p:sp>
        <p:nvSpPr>
          <p:cNvPr id="29" name="CaixaDeTexto 28"/>
          <p:cNvSpPr txBox="1"/>
          <p:nvPr/>
        </p:nvSpPr>
        <p:spPr>
          <a:xfrm>
            <a:off x="3568754" y="2994517"/>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
        <p:nvSpPr>
          <p:cNvPr id="30" name="CaixaDeTexto 29"/>
          <p:cNvSpPr txBox="1"/>
          <p:nvPr/>
        </p:nvSpPr>
        <p:spPr>
          <a:xfrm>
            <a:off x="5023671" y="3186947"/>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
        <p:nvSpPr>
          <p:cNvPr id="31" name="CaixaDeTexto 30"/>
          <p:cNvSpPr txBox="1"/>
          <p:nvPr/>
        </p:nvSpPr>
        <p:spPr>
          <a:xfrm>
            <a:off x="6775789" y="2261062"/>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
        <p:nvSpPr>
          <p:cNvPr id="32" name="CaixaDeTexto 31"/>
          <p:cNvSpPr txBox="1"/>
          <p:nvPr/>
        </p:nvSpPr>
        <p:spPr>
          <a:xfrm>
            <a:off x="8391417" y="2655318"/>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
        <p:nvSpPr>
          <p:cNvPr id="3" name="Retângulo 2"/>
          <p:cNvSpPr/>
          <p:nvPr/>
        </p:nvSpPr>
        <p:spPr>
          <a:xfrm>
            <a:off x="11145735" y="1348897"/>
            <a:ext cx="457320" cy="41856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1953759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xmlns="" id="{C00EFAF3-439B-4263-A82A-D4FCF397A430}"/>
              </a:ext>
            </a:extLst>
          </p:cNvPr>
          <p:cNvSpPr/>
          <p:nvPr/>
        </p:nvSpPr>
        <p:spPr>
          <a:xfrm>
            <a:off x="-50800" y="0"/>
            <a:ext cx="12192000"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2" name="Imagem 21" descr="C:\Users\Recepçao\Desktop\IMG_2698.JPG"/>
          <p:cNvPicPr/>
          <p:nvPr/>
        </p:nvPicPr>
        <p:blipFill rotWithShape="1">
          <a:blip r:embed="rId2">
            <a:extLst>
              <a:ext uri="{28A0092B-C50C-407E-A947-70E740481C1C}">
                <a14:useLocalDpi xmlns:a14="http://schemas.microsoft.com/office/drawing/2010/main" val="0"/>
              </a:ext>
            </a:extLst>
          </a:blip>
          <a:srcRect l="-1" t="15767" r="-8088" b="21153"/>
          <a:stretch/>
        </p:blipFill>
        <p:spPr bwMode="auto">
          <a:xfrm>
            <a:off x="924898" y="1348897"/>
            <a:ext cx="11059610" cy="4191000"/>
          </a:xfrm>
          <a:prstGeom prst="rect">
            <a:avLst/>
          </a:prstGeom>
          <a:noFill/>
          <a:ln>
            <a:noFill/>
          </a:ln>
        </p:spPr>
      </p:pic>
      <p:sp>
        <p:nvSpPr>
          <p:cNvPr id="2" name="Rectangle 1"/>
          <p:cNvSpPr>
            <a:spLocks noChangeArrowheads="1"/>
          </p:cNvSpPr>
          <p:nvPr/>
        </p:nvSpPr>
        <p:spPr bwMode="auto">
          <a:xfrm>
            <a:off x="0" y="-23998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1"/>
          <p:cNvSpPr>
            <a:spLocks noChangeArrowheads="1"/>
          </p:cNvSpPr>
          <p:nvPr/>
        </p:nvSpPr>
        <p:spPr bwMode="auto">
          <a:xfrm>
            <a:off x="0" y="179864"/>
            <a:ext cx="22442" cy="9747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pt-BR" sz="800" b="0" i="0" u="none" strike="noStrike" cap="none" normalizeH="0" baseline="0" dirty="0" smtClean="0">
                <a:ln>
                  <a:noFill/>
                </a:ln>
                <a:solidFill>
                  <a:schemeClr val="tx1"/>
                </a:solidFill>
                <a:effectLst/>
              </a:rPr>
              <a:t> </a:t>
            </a: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11" name="CaixaDeTexto 10"/>
          <p:cNvSpPr txBox="1"/>
          <p:nvPr/>
        </p:nvSpPr>
        <p:spPr>
          <a:xfrm flipH="1">
            <a:off x="9614504" y="2886151"/>
            <a:ext cx="1799861" cy="338554"/>
          </a:xfrm>
          <a:prstGeom prst="rect">
            <a:avLst/>
          </a:prstGeom>
          <a:solidFill>
            <a:schemeClr val="bg1"/>
          </a:solidFill>
        </p:spPr>
        <p:txBody>
          <a:bodyPr wrap="square" rtlCol="0">
            <a:spAutoFit/>
          </a:bodyPr>
          <a:lstStyle/>
          <a:p>
            <a:r>
              <a:rPr lang="it-IT" altLang="pt-BR" sz="1600" b="1" dirty="0">
                <a:solidFill>
                  <a:srgbClr val="202124"/>
                </a:solidFill>
                <a:latin typeface="inherit"/>
              </a:rPr>
              <a:t>P</a:t>
            </a:r>
            <a:r>
              <a:rPr kumimoji="0" lang="it-IT" altLang="pt-BR" sz="1600" b="1" i="0" u="none" strike="noStrike" cap="none" normalizeH="0" baseline="0" dirty="0" smtClean="0">
                <a:ln>
                  <a:noFill/>
                </a:ln>
                <a:solidFill>
                  <a:srgbClr val="202124"/>
                </a:solidFill>
                <a:effectLst/>
                <a:latin typeface="inherit"/>
              </a:rPr>
              <a:t>retrattamento</a:t>
            </a:r>
            <a:endParaRPr lang="pt-BR" sz="1600" b="1" dirty="0"/>
          </a:p>
        </p:txBody>
      </p:sp>
      <p:sp>
        <p:nvSpPr>
          <p:cNvPr id="35" name="CaixaDeTexto 34"/>
          <p:cNvSpPr txBox="1"/>
          <p:nvPr/>
        </p:nvSpPr>
        <p:spPr>
          <a:xfrm>
            <a:off x="9738167" y="6379740"/>
            <a:ext cx="2091159" cy="461665"/>
          </a:xfrm>
          <a:prstGeom prst="rect">
            <a:avLst/>
          </a:prstGeom>
          <a:noFill/>
        </p:spPr>
        <p:txBody>
          <a:bodyPr wrap="square" rtlCol="0">
            <a:spAutoFit/>
          </a:bodyPr>
          <a:lstStyle/>
          <a:p>
            <a:r>
              <a:rPr lang="pt-BR" sz="2400" dirty="0" smtClean="0">
                <a:solidFill>
                  <a:srgbClr val="FF0000"/>
                </a:solidFill>
              </a:rPr>
              <a:t>* p&lt; 0,05</a:t>
            </a:r>
            <a:endParaRPr lang="pt-BR" sz="2400" dirty="0">
              <a:solidFill>
                <a:srgbClr val="FF0000"/>
              </a:solidFill>
            </a:endParaRPr>
          </a:p>
        </p:txBody>
      </p:sp>
      <p:sp>
        <p:nvSpPr>
          <p:cNvPr id="13" name="Retângulo 12"/>
          <p:cNvSpPr/>
          <p:nvPr/>
        </p:nvSpPr>
        <p:spPr>
          <a:xfrm>
            <a:off x="9562213" y="3186947"/>
            <a:ext cx="1945188" cy="584775"/>
          </a:xfrm>
          <a:prstGeom prst="rect">
            <a:avLst/>
          </a:prstGeom>
          <a:solidFill>
            <a:schemeClr val="bg1"/>
          </a:solidFill>
        </p:spPr>
        <p:txBody>
          <a:bodyPr wrap="square">
            <a:spAutoFit/>
          </a:bodyPr>
          <a:lstStyle/>
          <a:p>
            <a:r>
              <a:rPr lang="pt-BR" sz="1600" b="1" i="0" dirty="0" smtClean="0">
                <a:solidFill>
                  <a:srgbClr val="202124"/>
                </a:solidFill>
                <a:effectLst/>
                <a:latin typeface="arial" panose="020B0604020202020204" pitchFamily="34" charset="0"/>
              </a:rPr>
              <a:t>Dopo </a:t>
            </a:r>
            <a:r>
              <a:rPr lang="pt-BR" sz="1600" b="1" i="0" dirty="0" err="1" smtClean="0">
                <a:solidFill>
                  <a:srgbClr val="202124"/>
                </a:solidFill>
                <a:effectLst/>
                <a:latin typeface="arial" panose="020B0604020202020204" pitchFamily="34" charset="0"/>
              </a:rPr>
              <a:t>il</a:t>
            </a:r>
            <a:r>
              <a:rPr lang="pt-BR" sz="1600" b="1" i="0" dirty="0" smtClean="0">
                <a:solidFill>
                  <a:srgbClr val="202124"/>
                </a:solidFill>
                <a:effectLst/>
                <a:latin typeface="arial" panose="020B0604020202020204" pitchFamily="34" charset="0"/>
              </a:rPr>
              <a:t> </a:t>
            </a:r>
            <a:r>
              <a:rPr lang="pt-BR" sz="1600" b="1" i="0" dirty="0" err="1" smtClean="0">
                <a:solidFill>
                  <a:srgbClr val="202124"/>
                </a:solidFill>
                <a:effectLst/>
                <a:latin typeface="arial" panose="020B0604020202020204" pitchFamily="34" charset="0"/>
              </a:rPr>
              <a:t>trattamento</a:t>
            </a:r>
            <a:endParaRPr lang="pt-BR" sz="1600" b="1" dirty="0"/>
          </a:p>
        </p:txBody>
      </p:sp>
      <p:sp>
        <p:nvSpPr>
          <p:cNvPr id="16" name="CaixaDeTexto 15"/>
          <p:cNvSpPr txBox="1"/>
          <p:nvPr/>
        </p:nvSpPr>
        <p:spPr>
          <a:xfrm>
            <a:off x="1370325" y="293181"/>
            <a:ext cx="10165533" cy="2369880"/>
          </a:xfrm>
          <a:prstGeom prst="rect">
            <a:avLst/>
          </a:prstGeom>
          <a:noFill/>
        </p:spPr>
        <p:txBody>
          <a:bodyPr wrap="square" rtlCol="0">
            <a:spAutoFit/>
          </a:bodyPr>
          <a:lstStyle/>
          <a:p>
            <a:pPr algn="ctr"/>
            <a:r>
              <a:rPr lang="pt-BR" sz="3200" b="1" dirty="0" err="1" smtClean="0">
                <a:solidFill>
                  <a:srgbClr val="004B78"/>
                </a:solidFill>
                <a:latin typeface="Arial" panose="020B0604020202020204" pitchFamily="34" charset="0"/>
                <a:cs typeface="Arial" panose="020B0604020202020204" pitchFamily="34" charset="0"/>
              </a:rPr>
              <a:t>Qualità</a:t>
            </a:r>
            <a:r>
              <a:rPr lang="pt-BR" sz="3200" b="1" dirty="0" smtClean="0">
                <a:solidFill>
                  <a:srgbClr val="004B78"/>
                </a:solidFill>
                <a:latin typeface="Arial" panose="020B0604020202020204" pitchFamily="34" charset="0"/>
                <a:cs typeface="Arial" panose="020B0604020202020204" pitchFamily="34" charset="0"/>
              </a:rPr>
              <a:t> </a:t>
            </a:r>
            <a:r>
              <a:rPr lang="pt-BR" sz="3200" b="1" dirty="0" err="1">
                <a:solidFill>
                  <a:srgbClr val="004B78"/>
                </a:solidFill>
                <a:latin typeface="Arial" panose="020B0604020202020204" pitchFamily="34" charset="0"/>
                <a:cs typeface="Arial" panose="020B0604020202020204" pitchFamily="34" charset="0"/>
              </a:rPr>
              <a:t>della</a:t>
            </a:r>
            <a:r>
              <a:rPr lang="pt-BR" sz="3200" b="1" dirty="0">
                <a:solidFill>
                  <a:srgbClr val="004B78"/>
                </a:solidFill>
                <a:latin typeface="Arial" panose="020B0604020202020204" pitchFamily="34" charset="0"/>
                <a:cs typeface="Arial" panose="020B0604020202020204" pitchFamily="34" charset="0"/>
              </a:rPr>
              <a:t> </a:t>
            </a:r>
            <a:r>
              <a:rPr lang="pt-BR" sz="3200" b="1" dirty="0" err="1" smtClean="0">
                <a:solidFill>
                  <a:srgbClr val="004B78"/>
                </a:solidFill>
                <a:latin typeface="Arial" panose="020B0604020202020204" pitchFamily="34" charset="0"/>
                <a:cs typeface="Arial" panose="020B0604020202020204" pitchFamily="34" charset="0"/>
              </a:rPr>
              <a:t>vita</a:t>
            </a:r>
            <a:r>
              <a:rPr lang="pt-BR" sz="3200" b="1" dirty="0" smtClean="0">
                <a:solidFill>
                  <a:srgbClr val="004B78"/>
                </a:solidFill>
                <a:latin typeface="Arial" panose="020B0604020202020204" pitchFamily="34" charset="0"/>
                <a:cs typeface="Arial" panose="020B0604020202020204" pitchFamily="34" charset="0"/>
              </a:rPr>
              <a:t>  SF36</a:t>
            </a:r>
          </a:p>
          <a:p>
            <a:pPr algn="ctr"/>
            <a:r>
              <a:rPr lang="it-IT" altLang="pt-BR" sz="3200" b="1" dirty="0" smtClean="0">
                <a:solidFill>
                  <a:srgbClr val="004B78"/>
                </a:solidFill>
                <a:latin typeface="Arial" panose="020B0604020202020204" pitchFamily="34" charset="0"/>
                <a:cs typeface="Arial" panose="020B0604020202020204" pitchFamily="34" charset="0"/>
              </a:rPr>
              <a:t>Terapia fisica convenzionale + Realtà virtuale </a:t>
            </a:r>
          </a:p>
          <a:p>
            <a:pPr algn="ctr"/>
            <a:r>
              <a:rPr lang="it-IT" altLang="pt-BR" sz="3200" b="1" dirty="0" smtClean="0">
                <a:solidFill>
                  <a:srgbClr val="004B78"/>
                </a:solidFill>
                <a:latin typeface="Arial" panose="020B0604020202020204" pitchFamily="34" charset="0"/>
                <a:cs typeface="Arial" panose="020B0604020202020204" pitchFamily="34" charset="0"/>
              </a:rPr>
              <a:t>  </a:t>
            </a:r>
          </a:p>
          <a:p>
            <a:pPr algn="ctr"/>
            <a:r>
              <a:rPr lang="it-IT" altLang="pt-BR" sz="3200" b="1" dirty="0" smtClean="0">
                <a:solidFill>
                  <a:srgbClr val="004B78"/>
                </a:solidFill>
                <a:latin typeface="Arial" panose="020B0604020202020204" pitchFamily="34" charset="0"/>
                <a:cs typeface="Arial" panose="020B0604020202020204" pitchFamily="34" charset="0"/>
              </a:rPr>
              <a:t> </a:t>
            </a:r>
            <a:endParaRPr lang="it-IT" altLang="pt-BR" sz="3200" b="1" dirty="0">
              <a:solidFill>
                <a:srgbClr val="004B78"/>
              </a:solidFill>
              <a:latin typeface="Arial" panose="020B0604020202020204" pitchFamily="34" charset="0"/>
              <a:cs typeface="Arial" panose="020B0604020202020204" pitchFamily="34" charset="0"/>
            </a:endParaRPr>
          </a:p>
          <a:p>
            <a:pPr algn="ctr"/>
            <a:endParaRPr lang="pt-BR" sz="2000" dirty="0"/>
          </a:p>
        </p:txBody>
      </p:sp>
      <p:sp>
        <p:nvSpPr>
          <p:cNvPr id="6" name="Rectangle 1"/>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7" name="CaixaDeTexto 6"/>
          <p:cNvSpPr txBox="1"/>
          <p:nvPr/>
        </p:nvSpPr>
        <p:spPr>
          <a:xfrm flipH="1">
            <a:off x="3106418" y="5625067"/>
            <a:ext cx="1757682" cy="646331"/>
          </a:xfrm>
          <a:prstGeom prst="rect">
            <a:avLst/>
          </a:prstGeom>
          <a:noFill/>
        </p:spPr>
        <p:txBody>
          <a:bodyPr wrap="square" rtlCol="0">
            <a:spAutoFit/>
          </a:bodyPr>
          <a:lstStyle/>
          <a:p>
            <a:r>
              <a:rPr kumimoji="0" lang="it-IT" altLang="pt-BR" b="0" i="0" u="none" strike="noStrike" cap="none" normalizeH="0" baseline="0" dirty="0" smtClean="0">
                <a:ln>
                  <a:noFill/>
                </a:ln>
                <a:solidFill>
                  <a:srgbClr val="202124"/>
                </a:solidFill>
                <a:effectLst/>
                <a:latin typeface="inherit"/>
              </a:rPr>
              <a:t>capacità funzionale</a:t>
            </a:r>
            <a:endParaRPr lang="pt-BR" dirty="0"/>
          </a:p>
        </p:txBody>
      </p:sp>
      <p:sp>
        <p:nvSpPr>
          <p:cNvPr id="9" name="CaixaDeTexto 8"/>
          <p:cNvSpPr txBox="1"/>
          <p:nvPr/>
        </p:nvSpPr>
        <p:spPr>
          <a:xfrm flipH="1">
            <a:off x="4864100" y="5651500"/>
            <a:ext cx="2189481" cy="923330"/>
          </a:xfrm>
          <a:prstGeom prst="rect">
            <a:avLst/>
          </a:prstGeom>
          <a:noFill/>
        </p:spPr>
        <p:txBody>
          <a:bodyPr wrap="square" rtlCol="0">
            <a:spAutoFit/>
          </a:bodyPr>
          <a:lstStyle/>
          <a:p>
            <a:r>
              <a:rPr kumimoji="0" lang="it-IT" altLang="pt-BR" b="0" i="0" u="none" strike="noStrike" cap="none" normalizeH="0" baseline="0" dirty="0" smtClean="0">
                <a:ln>
                  <a:noFill/>
                </a:ln>
                <a:solidFill>
                  <a:srgbClr val="202124"/>
                </a:solidFill>
                <a:effectLst/>
                <a:latin typeface="inherit"/>
              </a:rPr>
              <a:t>limitazione per aspetti fisici</a:t>
            </a:r>
            <a:r>
              <a:rPr kumimoji="0" lang="it-IT" altLang="pt-BR" sz="600" b="0" i="0" u="none" strike="noStrike" cap="none" normalizeH="0" baseline="0" dirty="0" smtClean="0">
                <a:ln>
                  <a:noFill/>
                </a:ln>
                <a:solidFill>
                  <a:schemeClr val="tx1"/>
                </a:solidFill>
                <a:effectLst/>
              </a:rPr>
              <a:t> </a:t>
            </a:r>
            <a:endParaRPr kumimoji="0" lang="it-IT" altLang="pt-BR" sz="1400" b="0" i="0" u="none" strike="noStrike" cap="none" normalizeH="0" baseline="0" dirty="0" smtClean="0">
              <a:ln>
                <a:noFill/>
              </a:ln>
              <a:solidFill>
                <a:schemeClr val="tx1"/>
              </a:solidFill>
              <a:effectLst/>
              <a:latin typeface="Arial" panose="020B0604020202020204" pitchFamily="34" charset="0"/>
            </a:endParaRPr>
          </a:p>
          <a:p>
            <a:endParaRPr lang="pt-BR" dirty="0"/>
          </a:p>
        </p:txBody>
      </p:sp>
      <p:sp>
        <p:nvSpPr>
          <p:cNvPr id="14" name="CaixaDeTexto 13"/>
          <p:cNvSpPr txBox="1"/>
          <p:nvPr/>
        </p:nvSpPr>
        <p:spPr>
          <a:xfrm flipH="1">
            <a:off x="6772909" y="5692454"/>
            <a:ext cx="2824481" cy="646331"/>
          </a:xfrm>
          <a:prstGeom prst="rect">
            <a:avLst/>
          </a:prstGeom>
          <a:noFill/>
        </p:spPr>
        <p:txBody>
          <a:bodyPr wrap="square" rtlCol="0">
            <a:spAutoFit/>
          </a:bodyPr>
          <a:lstStyle/>
          <a:p>
            <a:r>
              <a:rPr kumimoji="0" lang="it-IT" altLang="pt-BR" b="0" i="0" u="none" strike="noStrike" cap="none" normalizeH="0" baseline="0" dirty="0" smtClean="0">
                <a:ln>
                  <a:noFill/>
                </a:ln>
                <a:solidFill>
                  <a:srgbClr val="202124"/>
                </a:solidFill>
                <a:effectLst/>
                <a:latin typeface="inherit"/>
              </a:rPr>
              <a:t>aspetti sociali</a:t>
            </a:r>
            <a:r>
              <a:rPr kumimoji="0" lang="it-IT" altLang="pt-BR" sz="600" b="0" i="0" u="none" strike="noStrike" cap="none" normalizeH="0" baseline="0" dirty="0" smtClean="0">
                <a:ln>
                  <a:noFill/>
                </a:ln>
                <a:solidFill>
                  <a:schemeClr val="tx1"/>
                </a:solidFill>
                <a:effectLst/>
              </a:rPr>
              <a:t> </a:t>
            </a:r>
            <a:endParaRPr kumimoji="0" lang="it-IT" altLang="pt-BR" sz="1400" b="0" i="0" u="none" strike="noStrike" cap="none" normalizeH="0" baseline="0" dirty="0" smtClean="0">
              <a:ln>
                <a:noFill/>
              </a:ln>
              <a:solidFill>
                <a:schemeClr val="tx1"/>
              </a:solidFill>
              <a:effectLst/>
              <a:latin typeface="Arial" panose="020B0604020202020204" pitchFamily="34" charset="0"/>
            </a:endParaRPr>
          </a:p>
          <a:p>
            <a:endParaRPr lang="pt-BR" dirty="0"/>
          </a:p>
        </p:txBody>
      </p:sp>
      <p:sp>
        <p:nvSpPr>
          <p:cNvPr id="18" name="CaixaDeTexto 17"/>
          <p:cNvSpPr txBox="1"/>
          <p:nvPr/>
        </p:nvSpPr>
        <p:spPr>
          <a:xfrm>
            <a:off x="8530313" y="5692454"/>
            <a:ext cx="5954177" cy="646331"/>
          </a:xfrm>
          <a:prstGeom prst="rect">
            <a:avLst/>
          </a:prstGeom>
          <a:noFill/>
        </p:spPr>
        <p:txBody>
          <a:bodyPr wrap="square" rtlCol="0">
            <a:spAutoFit/>
          </a:bodyPr>
          <a:lstStyle/>
          <a:p>
            <a:r>
              <a:rPr kumimoji="0" lang="it-IT" altLang="pt-BR" b="0" i="0" u="none" strike="noStrike" cap="none" normalizeH="0" baseline="0" dirty="0" smtClean="0">
                <a:ln>
                  <a:noFill/>
                </a:ln>
                <a:solidFill>
                  <a:srgbClr val="202124"/>
                </a:solidFill>
                <a:effectLst/>
                <a:latin typeface="inherit"/>
              </a:rPr>
              <a:t>aspetti emotivi</a:t>
            </a:r>
            <a:r>
              <a:rPr kumimoji="0" lang="it-IT" altLang="pt-BR" sz="600" b="0" i="0" u="none" strike="noStrike" cap="none" normalizeH="0" baseline="0" dirty="0" smtClean="0">
                <a:ln>
                  <a:noFill/>
                </a:ln>
                <a:solidFill>
                  <a:schemeClr val="tx1"/>
                </a:solidFill>
                <a:effectLst/>
              </a:rPr>
              <a:t> </a:t>
            </a:r>
            <a:endParaRPr kumimoji="0" lang="it-IT" altLang="pt-BR" sz="1400" b="0" i="0" u="none" strike="noStrike" cap="none" normalizeH="0" baseline="0" dirty="0" smtClean="0">
              <a:ln>
                <a:noFill/>
              </a:ln>
              <a:solidFill>
                <a:schemeClr val="tx1"/>
              </a:solidFill>
              <a:effectLst/>
              <a:latin typeface="Arial" panose="020B0604020202020204" pitchFamily="34" charset="0"/>
            </a:endParaRPr>
          </a:p>
          <a:p>
            <a:endParaRPr lang="pt-BR" dirty="0"/>
          </a:p>
        </p:txBody>
      </p:sp>
      <p:sp>
        <p:nvSpPr>
          <p:cNvPr id="21" name="CaixaDeTexto 20"/>
          <p:cNvSpPr txBox="1"/>
          <p:nvPr/>
        </p:nvSpPr>
        <p:spPr>
          <a:xfrm rot="16200000" flipH="1">
            <a:off x="-559964" y="3210867"/>
            <a:ext cx="4185605" cy="461665"/>
          </a:xfrm>
          <a:prstGeom prst="rect">
            <a:avLst/>
          </a:prstGeom>
          <a:solidFill>
            <a:schemeClr val="bg1"/>
          </a:solidFill>
        </p:spPr>
        <p:txBody>
          <a:bodyPr wrap="square" rtlCol="0">
            <a:spAutoFit/>
          </a:bodyPr>
          <a:lstStyle/>
          <a:p>
            <a:r>
              <a:rPr lang="it-IT" altLang="pt-BR" sz="2400" dirty="0">
                <a:solidFill>
                  <a:srgbClr val="202124"/>
                </a:solidFill>
                <a:latin typeface="inherit"/>
              </a:rPr>
              <a:t>P</a:t>
            </a:r>
            <a:r>
              <a:rPr kumimoji="0" lang="it-IT" altLang="pt-BR" sz="2400" b="0" i="0" u="none" strike="noStrike" cap="none" normalizeH="0" baseline="0" dirty="0" smtClean="0">
                <a:ln>
                  <a:noFill/>
                </a:ln>
                <a:solidFill>
                  <a:srgbClr val="202124"/>
                </a:solidFill>
                <a:effectLst/>
                <a:latin typeface="inherit"/>
              </a:rPr>
              <a:t>unteggio medio della scala</a:t>
            </a:r>
            <a:endParaRPr kumimoji="0" lang="it-IT" altLang="pt-BR" b="0" i="0" u="none" strike="noStrike" cap="none" normalizeH="0" baseline="0" dirty="0" smtClean="0">
              <a:ln>
                <a:noFill/>
              </a:ln>
              <a:solidFill>
                <a:schemeClr val="tx1"/>
              </a:solidFill>
              <a:effectLst/>
              <a:latin typeface="Arial" panose="020B0604020202020204" pitchFamily="34" charset="0"/>
            </a:endParaRPr>
          </a:p>
        </p:txBody>
      </p:sp>
      <p:pic>
        <p:nvPicPr>
          <p:cNvPr id="28" name="Imagem 27"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751" y="179864"/>
            <a:ext cx="2206187" cy="857707"/>
          </a:xfrm>
          <a:prstGeom prst="rect">
            <a:avLst/>
          </a:prstGeom>
        </p:spPr>
      </p:pic>
      <p:sp>
        <p:nvSpPr>
          <p:cNvPr id="29" name="CaixaDeTexto 28"/>
          <p:cNvSpPr txBox="1"/>
          <p:nvPr/>
        </p:nvSpPr>
        <p:spPr>
          <a:xfrm>
            <a:off x="3568754" y="2994517"/>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
        <p:nvSpPr>
          <p:cNvPr id="30" name="CaixaDeTexto 29"/>
          <p:cNvSpPr txBox="1"/>
          <p:nvPr/>
        </p:nvSpPr>
        <p:spPr>
          <a:xfrm>
            <a:off x="5023671" y="3186947"/>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
        <p:nvSpPr>
          <p:cNvPr id="31" name="CaixaDeTexto 30"/>
          <p:cNvSpPr txBox="1"/>
          <p:nvPr/>
        </p:nvSpPr>
        <p:spPr>
          <a:xfrm>
            <a:off x="6775789" y="2261062"/>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
        <p:nvSpPr>
          <p:cNvPr id="32" name="CaixaDeTexto 31"/>
          <p:cNvSpPr txBox="1"/>
          <p:nvPr/>
        </p:nvSpPr>
        <p:spPr>
          <a:xfrm>
            <a:off x="8391417" y="2655318"/>
            <a:ext cx="277792" cy="461665"/>
          </a:xfrm>
          <a:prstGeom prst="rect">
            <a:avLst/>
          </a:prstGeom>
          <a:noFill/>
        </p:spPr>
        <p:txBody>
          <a:bodyPr wrap="square" rtlCol="0">
            <a:spAutoFit/>
          </a:bodyPr>
          <a:lstStyle/>
          <a:p>
            <a:r>
              <a:rPr lang="pt-BR" sz="2400" dirty="0" smtClean="0">
                <a:solidFill>
                  <a:srgbClr val="FF0000"/>
                </a:solidFill>
              </a:rPr>
              <a:t>*</a:t>
            </a:r>
            <a:endParaRPr lang="pt-BR" sz="2400" dirty="0">
              <a:solidFill>
                <a:srgbClr val="FF0000"/>
              </a:solidFill>
            </a:endParaRPr>
          </a:p>
        </p:txBody>
      </p:sp>
      <p:sp>
        <p:nvSpPr>
          <p:cNvPr id="3" name="Retângulo 2"/>
          <p:cNvSpPr/>
          <p:nvPr/>
        </p:nvSpPr>
        <p:spPr>
          <a:xfrm>
            <a:off x="11145735" y="1348897"/>
            <a:ext cx="457320" cy="41856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Elipse 3"/>
          <p:cNvSpPr/>
          <p:nvPr/>
        </p:nvSpPr>
        <p:spPr>
          <a:xfrm rot="878307">
            <a:off x="4377189" y="1412365"/>
            <a:ext cx="1214856" cy="419466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0142536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xmlns="" id="{E43B647D-ED87-4C4C-9501-E39B9ACA7BB3}"/>
              </a:ext>
            </a:extLst>
          </p:cNvPr>
          <p:cNvSpPr/>
          <p:nvPr/>
        </p:nvSpPr>
        <p:spPr>
          <a:xfrm>
            <a:off x="-1" y="7815"/>
            <a:ext cx="2219569" cy="6857999"/>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TextBox 11">
            <a:extLst>
              <a:ext uri="{FF2B5EF4-FFF2-40B4-BE49-F238E27FC236}">
                <a16:creationId xmlns:a16="http://schemas.microsoft.com/office/drawing/2014/main" xmlns="" id="{AD7A561B-D2A9-4F17-A68A-B1220D0B07C9}"/>
              </a:ext>
            </a:extLst>
          </p:cNvPr>
          <p:cNvSpPr txBox="1"/>
          <p:nvPr/>
        </p:nvSpPr>
        <p:spPr>
          <a:xfrm>
            <a:off x="4047883" y="970404"/>
            <a:ext cx="7269771" cy="553998"/>
          </a:xfrm>
          <a:prstGeom prst="rect">
            <a:avLst/>
          </a:prstGeom>
        </p:spPr>
        <p:txBody>
          <a:bodyPr wrap="square" lIns="0" tIns="0" rIns="0" bIns="0" rtlCol="0" anchor="t">
            <a:spAutoFit/>
          </a:bodyPr>
          <a:lstStyle/>
          <a:p>
            <a:pPr fontAlgn="t"/>
            <a:r>
              <a:rPr lang="en-US" sz="3600" b="1" dirty="0">
                <a:solidFill>
                  <a:srgbClr val="004B78"/>
                </a:solidFill>
                <a:latin typeface="Arial" panose="020B0604020202020204" pitchFamily="34" charset="0"/>
                <a:cs typeface="Arial" panose="020B0604020202020204" pitchFamily="34" charset="0"/>
              </a:rPr>
              <a:t>C</a:t>
            </a:r>
            <a:r>
              <a:rPr lang="en-US" sz="3600" b="1" dirty="0" smtClean="0">
                <a:solidFill>
                  <a:srgbClr val="004B78"/>
                </a:solidFill>
                <a:latin typeface="Arial" panose="020B0604020202020204" pitchFamily="34" charset="0"/>
                <a:cs typeface="Arial" panose="020B0604020202020204" pitchFamily="34" charset="0"/>
              </a:rPr>
              <a:t>onclusione </a:t>
            </a:r>
            <a:endParaRPr lang="en-US" sz="3600" b="1" dirty="0">
              <a:solidFill>
                <a:srgbClr val="004B78"/>
              </a:solidFill>
              <a:latin typeface="Arial" panose="020B0604020202020204" pitchFamily="34" charset="0"/>
              <a:cs typeface="Arial" panose="020B0604020202020204" pitchFamily="34" charset="0"/>
            </a:endParaRPr>
          </a:p>
        </p:txBody>
      </p:sp>
      <p:pic>
        <p:nvPicPr>
          <p:cNvPr id="3" name="Imagem 2">
            <a:extLst>
              <a:ext uri="{FF2B5EF4-FFF2-40B4-BE49-F238E27FC236}">
                <a16:creationId xmlns:a16="http://schemas.microsoft.com/office/drawing/2014/main" xmlns="" id="{F9DE058F-DDEC-46DC-BADB-7C7B97180E4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139" t="-247463" b="-59853"/>
          <a:stretch/>
        </p:blipFill>
        <p:spPr>
          <a:xfrm>
            <a:off x="2446215" y="5986585"/>
            <a:ext cx="9377744" cy="738065"/>
          </a:xfrm>
          <a:prstGeom prst="rect">
            <a:avLst/>
          </a:prstGeom>
        </p:spPr>
      </p:pic>
      <p:sp>
        <p:nvSpPr>
          <p:cNvPr id="15" name="Retângulo 14">
            <a:extLst>
              <a:ext uri="{FF2B5EF4-FFF2-40B4-BE49-F238E27FC236}">
                <a16:creationId xmlns:a16="http://schemas.microsoft.com/office/drawing/2014/main" xmlns="" id="{6AEF939F-5600-4DD8-A056-D76CACF4EEE4}"/>
              </a:ext>
            </a:extLst>
          </p:cNvPr>
          <p:cNvSpPr/>
          <p:nvPr/>
        </p:nvSpPr>
        <p:spPr>
          <a:xfrm>
            <a:off x="2383692" y="3111112"/>
            <a:ext cx="9607680" cy="3416320"/>
          </a:xfrm>
          <a:prstGeom prst="rect">
            <a:avLst/>
          </a:prstGeom>
        </p:spPr>
        <p:txBody>
          <a:bodyPr wrap="square">
            <a:spAutoFit/>
          </a:bodyPr>
          <a:lstStyle/>
          <a:p>
            <a:r>
              <a:rPr lang="it-IT" sz="2400" b="1" i="0" dirty="0" smtClean="0">
                <a:solidFill>
                  <a:srgbClr val="004B78"/>
                </a:solidFill>
                <a:effectLst/>
                <a:latin typeface="Arial" panose="020B0604020202020204" pitchFamily="34" charset="0"/>
                <a:cs typeface="Arial" panose="020B0604020202020204" pitchFamily="34" charset="0"/>
              </a:rPr>
              <a:t>La fisioterapia convenzionale e la fisioterapia convenzionale associata alla realtà virtuale hanno migliorato significativamente l'equilibrio e la qualità della vita degli anziani.</a:t>
            </a:r>
          </a:p>
          <a:p>
            <a:endParaRPr lang="it-IT" sz="2400" b="1" i="0" dirty="0" smtClean="0">
              <a:solidFill>
                <a:srgbClr val="004B78"/>
              </a:solidFill>
              <a:effectLst/>
              <a:latin typeface="Arial" panose="020B0604020202020204" pitchFamily="34" charset="0"/>
              <a:cs typeface="Arial" panose="020B0604020202020204" pitchFamily="34" charset="0"/>
            </a:endParaRPr>
          </a:p>
          <a:p>
            <a:endParaRPr lang="it-IT" sz="2400" b="1" i="0" dirty="0" smtClean="0">
              <a:solidFill>
                <a:srgbClr val="004B78"/>
              </a:solidFill>
              <a:effectLst/>
              <a:latin typeface="Arial" panose="020B0604020202020204" pitchFamily="34" charset="0"/>
              <a:cs typeface="Arial" panose="020B0604020202020204" pitchFamily="34" charset="0"/>
            </a:endParaRPr>
          </a:p>
          <a:p>
            <a:r>
              <a:rPr lang="it-IT" sz="2400" b="1" i="0" dirty="0" smtClean="0">
                <a:solidFill>
                  <a:srgbClr val="004B78"/>
                </a:solidFill>
                <a:effectLst/>
                <a:latin typeface="Arial" panose="020B0604020202020204" pitchFamily="34" charset="0"/>
                <a:cs typeface="Arial" panose="020B0604020202020204" pitchFamily="34" charset="0"/>
              </a:rPr>
              <a:t>Il miglioramento delle limitazioni dovute ad aspetti fisici è stato maggiore nel gruppo di terapia fisica convenzionale associato alla realtà virtuale</a:t>
            </a:r>
            <a:endParaRPr lang="en-US" sz="2400" b="0" i="0" dirty="0">
              <a:solidFill>
                <a:srgbClr val="004B78"/>
              </a:solidFill>
              <a:effectLst/>
              <a:latin typeface="Arial" panose="020B0604020202020204" pitchFamily="34" charset="0"/>
              <a:cs typeface="Arial" panose="020B0604020202020204" pitchFamily="34" charset="0"/>
            </a:endParaRPr>
          </a:p>
          <a:p>
            <a:endParaRPr lang="pt-BR" sz="2400" dirty="0">
              <a:solidFill>
                <a:srgbClr val="004B78"/>
              </a:solidFill>
              <a:latin typeface="Arial" panose="020B0604020202020204" pitchFamily="34" charset="0"/>
              <a:cs typeface="Arial" panose="020B0604020202020204" pitchFamily="34" charset="0"/>
            </a:endParaRPr>
          </a:p>
        </p:txBody>
      </p:sp>
      <p:pic>
        <p:nvPicPr>
          <p:cNvPr id="16" name="Imagem 15" descr="Logotipo&#10;&#10;Descrição gerada automaticamente">
            <a:extLst>
              <a:ext uri="{FF2B5EF4-FFF2-40B4-BE49-F238E27FC236}">
                <a16:creationId xmlns:a16="http://schemas.microsoft.com/office/drawing/2014/main" xmlns="" id="{F6114E18-A7B6-4E17-A84D-38426BDB8A8B}"/>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10906687" y="313985"/>
            <a:ext cx="917272" cy="362370"/>
          </a:xfrm>
          <a:prstGeom prst="rect">
            <a:avLst/>
          </a:prstGeom>
        </p:spPr>
      </p:pic>
      <p:pic>
        <p:nvPicPr>
          <p:cNvPr id="10" name="Imagem 9"/>
          <p:cNvPicPr/>
          <p:nvPr/>
        </p:nvPicPr>
        <p:blipFill rotWithShape="1">
          <a:blip r:embed="rId4">
            <a:extLst>
              <a:ext uri="{28A0092B-C50C-407E-A947-70E740481C1C}">
                <a14:useLocalDpi xmlns:a14="http://schemas.microsoft.com/office/drawing/2010/main" val="0"/>
              </a:ext>
            </a:extLst>
          </a:blip>
          <a:srcRect l="23588" t="12162" r="35409" b="52997"/>
          <a:stretch/>
        </p:blipFill>
        <p:spPr>
          <a:xfrm>
            <a:off x="86025" y="7815"/>
            <a:ext cx="3687321" cy="2906079"/>
          </a:xfrm>
          <a:prstGeom prst="rect">
            <a:avLst/>
          </a:prstGeom>
        </p:spPr>
      </p:pic>
    </p:spTree>
    <p:extLst>
      <p:ext uri="{BB962C8B-B14F-4D97-AF65-F5344CB8AC3E}">
        <p14:creationId xmlns:p14="http://schemas.microsoft.com/office/powerpoint/2010/main" val="21858792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Logotipo&#10;&#10;Descrição gerada automaticamente">
            <a:extLst>
              <a:ext uri="{FF2B5EF4-FFF2-40B4-BE49-F238E27FC236}">
                <a16:creationId xmlns:a16="http://schemas.microsoft.com/office/drawing/2014/main" xmlns="" id="{41729D1E-E3B7-4927-96AD-4C2C70CF60C6}"/>
              </a:ext>
            </a:extLst>
          </p:cNvPr>
          <p:cNvPicPr>
            <a:picLocks noChangeAspect="1"/>
          </p:cNvPicPr>
          <p:nvPr/>
        </p:nvPicPr>
        <p:blipFill>
          <a:blip r:embed="rId2" cstate="print">
            <a:alphaModFix amt="30000"/>
            <a:extLst>
              <a:ext uri="{28A0092B-C50C-407E-A947-70E740481C1C}">
                <a14:useLocalDpi xmlns:a14="http://schemas.microsoft.com/office/drawing/2010/main" val="0"/>
              </a:ext>
            </a:extLst>
          </a:blip>
          <a:stretch>
            <a:fillRect/>
          </a:stretch>
        </p:blipFill>
        <p:spPr>
          <a:xfrm>
            <a:off x="10906687" y="313985"/>
            <a:ext cx="917272" cy="362370"/>
          </a:xfrm>
          <a:prstGeom prst="rect">
            <a:avLst/>
          </a:prstGeom>
        </p:spPr>
      </p:pic>
      <p:sp>
        <p:nvSpPr>
          <p:cNvPr id="12" name="Retângulo 11">
            <a:extLst>
              <a:ext uri="{FF2B5EF4-FFF2-40B4-BE49-F238E27FC236}">
                <a16:creationId xmlns:a16="http://schemas.microsoft.com/office/drawing/2014/main" xmlns="" id="{D14A3FCA-C4A7-4C82-BA0F-087B8F528D3C}"/>
              </a:ext>
            </a:extLst>
          </p:cNvPr>
          <p:cNvSpPr/>
          <p:nvPr/>
        </p:nvSpPr>
        <p:spPr>
          <a:xfrm>
            <a:off x="0" y="0"/>
            <a:ext cx="397122" cy="6865814"/>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p:cNvPicPr>
            <a:picLocks noChangeAspect="1"/>
          </p:cNvPicPr>
          <p:nvPr/>
        </p:nvPicPr>
        <p:blipFill rotWithShape="1">
          <a:blip r:embed="rId3"/>
          <a:srcRect l="23125" t="18095" r="24733" b="40160"/>
          <a:stretch/>
        </p:blipFill>
        <p:spPr>
          <a:xfrm>
            <a:off x="702747" y="769459"/>
            <a:ext cx="10851867" cy="4887058"/>
          </a:xfrm>
          <a:prstGeom prst="rect">
            <a:avLst/>
          </a:prstGeom>
        </p:spPr>
      </p:pic>
    </p:spTree>
    <p:extLst>
      <p:ext uri="{BB962C8B-B14F-4D97-AF65-F5344CB8AC3E}">
        <p14:creationId xmlns:p14="http://schemas.microsoft.com/office/powerpoint/2010/main" val="41105567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xmlns="" id="{C00EFAF3-439B-4263-A82A-D4FCF397A430}"/>
              </a:ext>
            </a:extLst>
          </p:cNvPr>
          <p:cNvSpPr/>
          <p:nvPr/>
        </p:nvSpPr>
        <p:spPr>
          <a:xfrm>
            <a:off x="0" y="0"/>
            <a:ext cx="12192000"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aixaDeTexto 22"/>
          <p:cNvSpPr txBox="1"/>
          <p:nvPr/>
        </p:nvSpPr>
        <p:spPr>
          <a:xfrm>
            <a:off x="5561229" y="2631553"/>
            <a:ext cx="980885" cy="1200329"/>
          </a:xfrm>
          <a:prstGeom prst="rect">
            <a:avLst/>
          </a:prstGeom>
          <a:noFill/>
        </p:spPr>
        <p:txBody>
          <a:bodyPr wrap="square" rtlCol="0">
            <a:spAutoFit/>
          </a:bodyPr>
          <a:lstStyle/>
          <a:p>
            <a:r>
              <a:rPr lang="pt-BR" sz="7200" b="1" dirty="0">
                <a:solidFill>
                  <a:srgbClr val="004B78"/>
                </a:solidFill>
                <a:latin typeface="Arial" panose="020B0604020202020204" pitchFamily="34" charset="0"/>
                <a:cs typeface="Arial" panose="020B0604020202020204" pitchFamily="34" charset="0"/>
              </a:rPr>
              <a:t>X</a:t>
            </a:r>
          </a:p>
        </p:txBody>
      </p:sp>
      <p:sp>
        <p:nvSpPr>
          <p:cNvPr id="2" name="Rectangle 1"/>
          <p:cNvSpPr>
            <a:spLocks noChangeArrowheads="1"/>
          </p:cNvSpPr>
          <p:nvPr/>
        </p:nvSpPr>
        <p:spPr bwMode="auto">
          <a:xfrm>
            <a:off x="0" y="-23998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pt-BR" sz="1800" b="0" i="0" u="none" strike="noStrike" cap="none" normalizeH="0" baseline="0" dirty="0" smtClean="0">
              <a:ln>
                <a:noFill/>
              </a:ln>
              <a:solidFill>
                <a:schemeClr val="tx1"/>
              </a:solidFill>
              <a:effectLst/>
              <a:latin typeface="Arial" panose="020B0604020202020204" pitchFamily="34" charset="0"/>
            </a:endParaRPr>
          </a:p>
        </p:txBody>
      </p:sp>
      <p:sp>
        <p:nvSpPr>
          <p:cNvPr id="4" name="CaixaDeTexto 3"/>
          <p:cNvSpPr txBox="1"/>
          <p:nvPr/>
        </p:nvSpPr>
        <p:spPr>
          <a:xfrm>
            <a:off x="474575" y="512643"/>
            <a:ext cx="4183029" cy="615553"/>
          </a:xfrm>
          <a:prstGeom prst="rect">
            <a:avLst/>
          </a:prstGeom>
          <a:solidFill>
            <a:schemeClr val="bg1"/>
          </a:solidFill>
        </p:spPr>
        <p:txBody>
          <a:bodyPr wrap="square" rtlCol="0">
            <a:spAutoFit/>
          </a:bodyPr>
          <a:lstStyle/>
          <a:p>
            <a:pPr algn="ctr"/>
            <a:r>
              <a:rPr lang="it-IT" altLang="pt-BR" sz="2000" b="1" dirty="0">
                <a:solidFill>
                  <a:srgbClr val="004B78"/>
                </a:solidFill>
                <a:latin typeface="Arial" panose="020B0604020202020204" pitchFamily="34" charset="0"/>
                <a:cs typeface="Arial" panose="020B0604020202020204" pitchFamily="34" charset="0"/>
              </a:rPr>
              <a:t>Gruppo </a:t>
            </a:r>
            <a:r>
              <a:rPr lang="it-IT" altLang="pt-BR" sz="2000" b="1" dirty="0" smtClean="0">
                <a:solidFill>
                  <a:srgbClr val="004B78"/>
                </a:solidFill>
                <a:latin typeface="Arial" panose="020B0604020202020204" pitchFamily="34" charset="0"/>
                <a:cs typeface="Arial" panose="020B0604020202020204" pitchFamily="34" charset="0"/>
              </a:rPr>
              <a:t>1= </a:t>
            </a:r>
            <a:r>
              <a:rPr lang="it-IT" sz="2000" b="1" dirty="0" smtClean="0">
                <a:solidFill>
                  <a:srgbClr val="004B78"/>
                </a:solidFill>
                <a:latin typeface="Arial" panose="020B0604020202020204" pitchFamily="34" charset="0"/>
                <a:cs typeface="Arial" panose="020B0604020202020204" pitchFamily="34" charset="0"/>
              </a:rPr>
              <a:t>Idroterapia </a:t>
            </a:r>
          </a:p>
          <a:p>
            <a:pPr algn="ctr"/>
            <a:endParaRPr lang="pt-BR" sz="1400" dirty="0"/>
          </a:p>
        </p:txBody>
      </p:sp>
      <p:sp>
        <p:nvSpPr>
          <p:cNvPr id="27" name="CaixaDeTexto 26"/>
          <p:cNvSpPr txBox="1"/>
          <p:nvPr/>
        </p:nvSpPr>
        <p:spPr>
          <a:xfrm>
            <a:off x="6966896" y="512643"/>
            <a:ext cx="4470400" cy="707886"/>
          </a:xfrm>
          <a:prstGeom prst="rect">
            <a:avLst/>
          </a:prstGeom>
          <a:solidFill>
            <a:schemeClr val="bg1"/>
          </a:solidFill>
        </p:spPr>
        <p:txBody>
          <a:bodyPr wrap="square" rtlCol="0">
            <a:spAutoFit/>
          </a:bodyPr>
          <a:lstStyle/>
          <a:p>
            <a:pPr lvl="0" algn="ctr" eaLnBrk="0" fontAlgn="base" hangingPunct="0">
              <a:spcBef>
                <a:spcPct val="0"/>
              </a:spcBef>
              <a:spcAft>
                <a:spcPct val="0"/>
              </a:spcAft>
            </a:pPr>
            <a:r>
              <a:rPr lang="it-IT" altLang="pt-BR" sz="2000" b="1" dirty="0">
                <a:solidFill>
                  <a:srgbClr val="004B78"/>
                </a:solidFill>
                <a:latin typeface="Arial" panose="020B0604020202020204" pitchFamily="34" charset="0"/>
                <a:cs typeface="Arial" panose="020B0604020202020204" pitchFamily="34" charset="0"/>
              </a:rPr>
              <a:t>Gruppo 2 = Terapia fisica </a:t>
            </a:r>
            <a:r>
              <a:rPr lang="it-IT" altLang="pt-BR" sz="2000" b="1" dirty="0" smtClean="0">
                <a:solidFill>
                  <a:srgbClr val="004B78"/>
                </a:solidFill>
                <a:latin typeface="Arial" panose="020B0604020202020204" pitchFamily="34" charset="0"/>
                <a:cs typeface="Arial" panose="020B0604020202020204" pitchFamily="34" charset="0"/>
              </a:rPr>
              <a:t>convenzionale</a:t>
            </a:r>
            <a:endParaRPr lang="it-IT" altLang="pt-BR" sz="2000" b="1" dirty="0">
              <a:solidFill>
                <a:srgbClr val="004B78"/>
              </a:solidFill>
              <a:latin typeface="Arial" panose="020B0604020202020204" pitchFamily="34" charset="0"/>
              <a:cs typeface="Arial" panose="020B0604020202020204" pitchFamily="34" charset="0"/>
            </a:endParaRPr>
          </a:p>
        </p:txBody>
      </p:sp>
      <p:pic>
        <p:nvPicPr>
          <p:cNvPr id="28" name="Imagem 27"/>
          <p:cNvPicPr/>
          <p:nvPr/>
        </p:nvPicPr>
        <p:blipFill rotWithShape="1">
          <a:blip r:embed="rId2">
            <a:extLst>
              <a:ext uri="{28A0092B-C50C-407E-A947-70E740481C1C}">
                <a14:useLocalDpi xmlns:a14="http://schemas.microsoft.com/office/drawing/2010/main" val="0"/>
              </a:ext>
            </a:extLst>
          </a:blip>
          <a:srcRect l="3926" t="6957" r="67396" b="70477"/>
          <a:stretch/>
        </p:blipFill>
        <p:spPr>
          <a:xfrm>
            <a:off x="7041675" y="1554791"/>
            <a:ext cx="1997693" cy="1427292"/>
          </a:xfrm>
          <a:prstGeom prst="rect">
            <a:avLst/>
          </a:prstGeom>
        </p:spPr>
      </p:pic>
      <p:pic>
        <p:nvPicPr>
          <p:cNvPr id="29" name="Imagem 28"/>
          <p:cNvPicPr/>
          <p:nvPr/>
        </p:nvPicPr>
        <p:blipFill rotWithShape="1">
          <a:blip r:embed="rId2">
            <a:extLst>
              <a:ext uri="{28A0092B-C50C-407E-A947-70E740481C1C}">
                <a14:useLocalDpi xmlns:a14="http://schemas.microsoft.com/office/drawing/2010/main" val="0"/>
              </a:ext>
            </a:extLst>
          </a:blip>
          <a:srcRect l="67922" t="7558" r="11177" b="62457"/>
          <a:stretch/>
        </p:blipFill>
        <p:spPr>
          <a:xfrm>
            <a:off x="7000029" y="2957522"/>
            <a:ext cx="1409432" cy="1677574"/>
          </a:xfrm>
          <a:prstGeom prst="rect">
            <a:avLst/>
          </a:prstGeom>
        </p:spPr>
      </p:pic>
      <p:pic>
        <p:nvPicPr>
          <p:cNvPr id="30" name="Imagem 29"/>
          <p:cNvPicPr/>
          <p:nvPr/>
        </p:nvPicPr>
        <p:blipFill rotWithShape="1">
          <a:blip r:embed="rId2">
            <a:extLst>
              <a:ext uri="{28A0092B-C50C-407E-A947-70E740481C1C}">
                <a14:useLocalDpi xmlns:a14="http://schemas.microsoft.com/office/drawing/2010/main" val="0"/>
              </a:ext>
            </a:extLst>
          </a:blip>
          <a:srcRect l="6147" t="50905" r="72762" b="20819"/>
          <a:stretch/>
        </p:blipFill>
        <p:spPr>
          <a:xfrm>
            <a:off x="8385287" y="2957522"/>
            <a:ext cx="1368444" cy="1619477"/>
          </a:xfrm>
          <a:prstGeom prst="rect">
            <a:avLst/>
          </a:prstGeom>
        </p:spPr>
      </p:pic>
      <p:pic>
        <p:nvPicPr>
          <p:cNvPr id="31" name="Imagem 30"/>
          <p:cNvPicPr/>
          <p:nvPr/>
        </p:nvPicPr>
        <p:blipFill rotWithShape="1">
          <a:blip r:embed="rId2">
            <a:extLst>
              <a:ext uri="{28A0092B-C50C-407E-A947-70E740481C1C}">
                <a14:useLocalDpi xmlns:a14="http://schemas.microsoft.com/office/drawing/2010/main" val="0"/>
              </a:ext>
            </a:extLst>
          </a:blip>
          <a:srcRect l="66361" t="55015" r="8862" b="16402"/>
          <a:stretch/>
        </p:blipFill>
        <p:spPr>
          <a:xfrm>
            <a:off x="9021682" y="1563154"/>
            <a:ext cx="2278118" cy="1403215"/>
          </a:xfrm>
          <a:prstGeom prst="rect">
            <a:avLst/>
          </a:prstGeom>
        </p:spPr>
      </p:pic>
      <p:pic>
        <p:nvPicPr>
          <p:cNvPr id="32" name="Imagem 31"/>
          <p:cNvPicPr/>
          <p:nvPr/>
        </p:nvPicPr>
        <p:blipFill rotWithShape="1">
          <a:blip r:embed="rId2">
            <a:extLst>
              <a:ext uri="{28A0092B-C50C-407E-A947-70E740481C1C}">
                <a14:useLocalDpi xmlns:a14="http://schemas.microsoft.com/office/drawing/2010/main" val="0"/>
              </a:ext>
            </a:extLst>
          </a:blip>
          <a:srcRect l="39486" t="23331" r="43589" b="30443"/>
          <a:stretch/>
        </p:blipFill>
        <p:spPr>
          <a:xfrm>
            <a:off x="9753731" y="2939538"/>
            <a:ext cx="1575889" cy="1695558"/>
          </a:xfrm>
          <a:prstGeom prst="rect">
            <a:avLst/>
          </a:prstGeom>
        </p:spPr>
      </p:pic>
      <p:pic>
        <p:nvPicPr>
          <p:cNvPr id="34" name="Imagem 33"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587" y="6066226"/>
            <a:ext cx="2206187" cy="857707"/>
          </a:xfrm>
          <a:prstGeom prst="rect">
            <a:avLst/>
          </a:prstGeom>
        </p:spPr>
      </p:pic>
      <p:pic>
        <p:nvPicPr>
          <p:cNvPr id="6146" name="Picture 2" descr="Hidroterapia para idos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949" y="1699894"/>
            <a:ext cx="3857625" cy="3076575"/>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7195561" y="5163501"/>
            <a:ext cx="4940776" cy="1323439"/>
          </a:xfrm>
          <a:prstGeom prst="rect">
            <a:avLst/>
          </a:prstGeom>
        </p:spPr>
        <p:txBody>
          <a:bodyPr wrap="none">
            <a:spAutoFit/>
          </a:bodyPr>
          <a:lstStyle/>
          <a:p>
            <a:r>
              <a:rPr lang="pt-BR" sz="2000" b="1" dirty="0">
                <a:solidFill>
                  <a:srgbClr val="004B78"/>
                </a:solidFill>
                <a:latin typeface="Arial" panose="020B0604020202020204" pitchFamily="34" charset="0"/>
                <a:cs typeface="Arial" panose="020B0604020202020204" pitchFamily="34" charset="0"/>
              </a:rPr>
              <a:t>2</a:t>
            </a:r>
            <a:r>
              <a:rPr lang="pt-BR" sz="2000" b="1" dirty="0" smtClean="0">
                <a:solidFill>
                  <a:srgbClr val="004B78"/>
                </a:solidFill>
                <a:latin typeface="Arial" panose="020B0604020202020204" pitchFamily="34" charset="0"/>
                <a:cs typeface="Arial" panose="020B0604020202020204" pitchFamily="34" charset="0"/>
              </a:rPr>
              <a:t>0 </a:t>
            </a:r>
            <a:r>
              <a:rPr lang="it-IT" altLang="pt-BR" sz="2000" b="1" dirty="0" smtClean="0">
                <a:solidFill>
                  <a:srgbClr val="004B78"/>
                </a:solidFill>
                <a:latin typeface="Arial" panose="020B0604020202020204" pitchFamily="34" charset="0"/>
                <a:cs typeface="Arial" panose="020B0604020202020204" pitchFamily="34" charset="0"/>
              </a:rPr>
              <a:t>sedute di fisioterapia convenzionale</a:t>
            </a:r>
          </a:p>
          <a:p>
            <a:endParaRPr lang="it-IT" altLang="pt-BR" sz="2000" b="1" dirty="0">
              <a:solidFill>
                <a:srgbClr val="004B78"/>
              </a:solidFill>
              <a:latin typeface="Arial" panose="020B0604020202020204" pitchFamily="34" charset="0"/>
              <a:cs typeface="Arial" panose="020B0604020202020204" pitchFamily="34" charset="0"/>
            </a:endParaRPr>
          </a:p>
          <a:p>
            <a:r>
              <a:rPr lang="it-IT" altLang="pt-BR" sz="2000" b="1" dirty="0" smtClean="0">
                <a:solidFill>
                  <a:srgbClr val="004B78"/>
                </a:solidFill>
                <a:latin typeface="Arial" panose="020B0604020202020204" pitchFamily="34" charset="0"/>
                <a:cs typeface="Arial" panose="020B0604020202020204" pitchFamily="34" charset="0"/>
              </a:rPr>
              <a:t>Sessione di 1 ora, 2 volte a settimana </a:t>
            </a:r>
          </a:p>
          <a:p>
            <a:endParaRPr lang="it-IT" altLang="pt-BR" sz="2000" b="1" dirty="0" smtClean="0">
              <a:solidFill>
                <a:srgbClr val="004B78"/>
              </a:solidFill>
              <a:latin typeface="Arial" panose="020B0604020202020204" pitchFamily="34" charset="0"/>
              <a:cs typeface="Arial" panose="020B0604020202020204" pitchFamily="34" charset="0"/>
            </a:endParaRPr>
          </a:p>
        </p:txBody>
      </p:sp>
      <p:sp>
        <p:nvSpPr>
          <p:cNvPr id="24" name="Retângulo 23"/>
          <p:cNvSpPr/>
          <p:nvPr/>
        </p:nvSpPr>
        <p:spPr>
          <a:xfrm>
            <a:off x="423971" y="5016449"/>
            <a:ext cx="4794902" cy="1323439"/>
          </a:xfrm>
          <a:prstGeom prst="rect">
            <a:avLst/>
          </a:prstGeom>
        </p:spPr>
        <p:txBody>
          <a:bodyPr wrap="none">
            <a:spAutoFit/>
          </a:bodyPr>
          <a:lstStyle/>
          <a:p>
            <a:r>
              <a:rPr lang="pt-BR" sz="2000" b="1" dirty="0">
                <a:solidFill>
                  <a:srgbClr val="004B78"/>
                </a:solidFill>
                <a:latin typeface="Arial" panose="020B0604020202020204" pitchFamily="34" charset="0"/>
                <a:cs typeface="Arial" panose="020B0604020202020204" pitchFamily="34" charset="0"/>
              </a:rPr>
              <a:t>2</a:t>
            </a:r>
            <a:r>
              <a:rPr lang="pt-BR" sz="2000" b="1" dirty="0" smtClean="0">
                <a:solidFill>
                  <a:srgbClr val="004B78"/>
                </a:solidFill>
                <a:latin typeface="Arial" panose="020B0604020202020204" pitchFamily="34" charset="0"/>
                <a:cs typeface="Arial" panose="020B0604020202020204" pitchFamily="34" charset="0"/>
              </a:rPr>
              <a:t>0 </a:t>
            </a:r>
            <a:r>
              <a:rPr lang="it-IT" altLang="pt-BR" sz="2000" b="1" dirty="0" smtClean="0">
                <a:solidFill>
                  <a:srgbClr val="004B78"/>
                </a:solidFill>
                <a:latin typeface="Arial" panose="020B0604020202020204" pitchFamily="34" charset="0"/>
                <a:cs typeface="Arial" panose="020B0604020202020204" pitchFamily="34" charset="0"/>
              </a:rPr>
              <a:t>sedute di idroterapia</a:t>
            </a:r>
          </a:p>
          <a:p>
            <a:endParaRPr lang="it-IT" altLang="pt-BR" sz="2000" b="1" dirty="0">
              <a:solidFill>
                <a:srgbClr val="004B78"/>
              </a:solidFill>
              <a:latin typeface="Arial" panose="020B0604020202020204" pitchFamily="34" charset="0"/>
              <a:cs typeface="Arial" panose="020B0604020202020204" pitchFamily="34" charset="0"/>
            </a:endParaRPr>
          </a:p>
          <a:p>
            <a:r>
              <a:rPr lang="it-IT" altLang="pt-BR" sz="2000" b="1" dirty="0" smtClean="0">
                <a:solidFill>
                  <a:srgbClr val="004B78"/>
                </a:solidFill>
                <a:latin typeface="Arial" panose="020B0604020202020204" pitchFamily="34" charset="0"/>
                <a:cs typeface="Arial" panose="020B0604020202020204" pitchFamily="34" charset="0"/>
              </a:rPr>
              <a:t>Sessione di 1 ora, 2 volte a settimana </a:t>
            </a:r>
          </a:p>
          <a:p>
            <a:endParaRPr lang="it-IT" altLang="pt-BR" sz="2000" b="1" dirty="0" smtClean="0">
              <a:solidFill>
                <a:srgbClr val="004B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27219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xmlns="" id="{C00EFAF3-439B-4263-A82A-D4FCF397A430}"/>
              </a:ext>
            </a:extLst>
          </p:cNvPr>
          <p:cNvSpPr/>
          <p:nvPr/>
        </p:nvSpPr>
        <p:spPr>
          <a:xfrm>
            <a:off x="0" y="-1"/>
            <a:ext cx="12192000"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mtClean="0"/>
              <a:t>Functional Reach</a:t>
            </a:r>
            <a:endParaRPr lang="pt-BR"/>
          </a:p>
        </p:txBody>
      </p:sp>
      <p:pic>
        <p:nvPicPr>
          <p:cNvPr id="34" name="Imagem 33"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32" y="254642"/>
            <a:ext cx="2206187" cy="857707"/>
          </a:xfrm>
          <a:prstGeom prst="rect">
            <a:avLst/>
          </a:prstGeom>
        </p:spPr>
      </p:pic>
      <p:pic>
        <p:nvPicPr>
          <p:cNvPr id="9218" name="Picture 2" descr="https://4.bp.blogspot.com/-GaF02ZtqLSg/VmObmmZ_V_I/AAAAAAAACzQ/J0PLtTweZRY/s1600/FRT.png"/>
          <p:cNvPicPr>
            <a:picLocks noChangeAspect="1" noChangeArrowheads="1"/>
          </p:cNvPicPr>
          <p:nvPr/>
        </p:nvPicPr>
        <p:blipFill rotWithShape="1">
          <a:blip r:embed="rId3">
            <a:extLst>
              <a:ext uri="{28A0092B-C50C-407E-A947-70E740481C1C}">
                <a14:useLocalDpi xmlns:a14="http://schemas.microsoft.com/office/drawing/2010/main" val="0"/>
              </a:ext>
            </a:extLst>
          </a:blip>
          <a:srcRect l="19987" t="25926" r="24128"/>
          <a:stretch/>
        </p:blipFill>
        <p:spPr bwMode="auto">
          <a:xfrm>
            <a:off x="8274309" y="1805257"/>
            <a:ext cx="3763169" cy="302099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s://www.bio4me.co.za/wp-content/uploads/2018/11/sit-to-stand-OrthoCarolina-189x3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32" y="1760753"/>
            <a:ext cx="2540460" cy="359113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s://healthjade.net/wp-content/uploads/2019/11/timed-up-and-go-tes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84802" y="1805257"/>
            <a:ext cx="5001260" cy="3247485"/>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3067938" y="1366475"/>
            <a:ext cx="5034987" cy="400110"/>
          </a:xfrm>
          <a:prstGeom prst="rect">
            <a:avLst/>
          </a:prstGeom>
          <a:noFill/>
        </p:spPr>
        <p:txBody>
          <a:bodyPr wrap="square" rtlCol="0">
            <a:spAutoFit/>
          </a:bodyPr>
          <a:lstStyle/>
          <a:p>
            <a:r>
              <a:rPr lang="en-US" sz="2000" b="1" dirty="0" smtClean="0"/>
              <a:t>Timed Up and Go Test</a:t>
            </a:r>
            <a:endParaRPr lang="pt-BR" sz="2000" b="1" dirty="0"/>
          </a:p>
        </p:txBody>
      </p:sp>
      <p:sp>
        <p:nvSpPr>
          <p:cNvPr id="5" name="Retângulo 4"/>
          <p:cNvSpPr/>
          <p:nvPr/>
        </p:nvSpPr>
        <p:spPr>
          <a:xfrm>
            <a:off x="140108" y="1333546"/>
            <a:ext cx="2935547" cy="400110"/>
          </a:xfrm>
          <a:prstGeom prst="rect">
            <a:avLst/>
          </a:prstGeom>
        </p:spPr>
        <p:txBody>
          <a:bodyPr wrap="none">
            <a:spAutoFit/>
          </a:bodyPr>
          <a:lstStyle/>
          <a:p>
            <a:r>
              <a:rPr lang="pt-BR" sz="2000" b="1" dirty="0" err="1" smtClean="0"/>
              <a:t>Sit</a:t>
            </a:r>
            <a:r>
              <a:rPr lang="pt-BR" sz="2000" b="1" dirty="0" smtClean="0"/>
              <a:t>-</a:t>
            </a:r>
            <a:r>
              <a:rPr lang="pt-BR" sz="2000" b="1" dirty="0" err="1" smtClean="0"/>
              <a:t>to</a:t>
            </a:r>
            <a:r>
              <a:rPr lang="pt-BR" sz="2000" b="1" dirty="0" smtClean="0"/>
              <a:t>-Stand in 30 </a:t>
            </a:r>
            <a:r>
              <a:rPr lang="pt-BR" sz="2000" b="1" dirty="0" err="1" smtClean="0"/>
              <a:t>seconds</a:t>
            </a:r>
            <a:endParaRPr lang="pt-BR" sz="2000" b="1" dirty="0"/>
          </a:p>
        </p:txBody>
      </p:sp>
      <p:sp>
        <p:nvSpPr>
          <p:cNvPr id="6" name="Retângulo 5"/>
          <p:cNvSpPr/>
          <p:nvPr/>
        </p:nvSpPr>
        <p:spPr>
          <a:xfrm>
            <a:off x="8274309" y="1356966"/>
            <a:ext cx="2000291" cy="400110"/>
          </a:xfrm>
          <a:prstGeom prst="rect">
            <a:avLst/>
          </a:prstGeom>
        </p:spPr>
        <p:txBody>
          <a:bodyPr wrap="none">
            <a:spAutoFit/>
          </a:bodyPr>
          <a:lstStyle/>
          <a:p>
            <a:r>
              <a:rPr lang="pt-BR" sz="2000" b="1" dirty="0" err="1" smtClean="0"/>
              <a:t>Functional</a:t>
            </a:r>
            <a:r>
              <a:rPr lang="pt-BR" sz="2000" b="1" dirty="0" smtClean="0"/>
              <a:t> </a:t>
            </a:r>
            <a:r>
              <a:rPr lang="pt-BR" sz="2000" b="1" dirty="0" err="1" smtClean="0"/>
              <a:t>Reach</a:t>
            </a:r>
            <a:endParaRPr lang="pt-BR" sz="2000" b="1" dirty="0"/>
          </a:p>
        </p:txBody>
      </p:sp>
    </p:spTree>
    <p:extLst>
      <p:ext uri="{BB962C8B-B14F-4D97-AF65-F5344CB8AC3E}">
        <p14:creationId xmlns:p14="http://schemas.microsoft.com/office/powerpoint/2010/main" val="42192220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xmlns="" id="{E43B647D-ED87-4C4C-9501-E39B9ACA7BB3}"/>
              </a:ext>
            </a:extLst>
          </p:cNvPr>
          <p:cNvSpPr/>
          <p:nvPr/>
        </p:nvSpPr>
        <p:spPr>
          <a:xfrm>
            <a:off x="-1" y="7815"/>
            <a:ext cx="2219569" cy="6857999"/>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a:extLst>
              <a:ext uri="{FF2B5EF4-FFF2-40B4-BE49-F238E27FC236}">
                <a16:creationId xmlns:a16="http://schemas.microsoft.com/office/drawing/2014/main" xmlns="" id="{F9DE058F-DDEC-46DC-BADB-7C7B97180E4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139" t="-247463" b="-59853"/>
          <a:stretch/>
        </p:blipFill>
        <p:spPr>
          <a:xfrm>
            <a:off x="2446215" y="5986585"/>
            <a:ext cx="9377744" cy="738065"/>
          </a:xfrm>
          <a:prstGeom prst="rect">
            <a:avLst/>
          </a:prstGeom>
        </p:spPr>
      </p:pic>
      <p:pic>
        <p:nvPicPr>
          <p:cNvPr id="16" name="Imagem 15" descr="Logotipo&#10;&#10;Descrição gerada automaticamente">
            <a:extLst>
              <a:ext uri="{FF2B5EF4-FFF2-40B4-BE49-F238E27FC236}">
                <a16:creationId xmlns:a16="http://schemas.microsoft.com/office/drawing/2014/main" xmlns="" id="{F6114E18-A7B6-4E17-A84D-38426BDB8A8B}"/>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10906687" y="313985"/>
            <a:ext cx="917272" cy="362370"/>
          </a:xfrm>
          <a:prstGeom prst="rect">
            <a:avLst/>
          </a:prstGeom>
        </p:spPr>
      </p:pic>
      <p:pic>
        <p:nvPicPr>
          <p:cNvPr id="8" name="Imagem 7"/>
          <p:cNvPicPr>
            <a:picLocks noChangeAspect="1"/>
          </p:cNvPicPr>
          <p:nvPr/>
        </p:nvPicPr>
        <p:blipFill rotWithShape="1">
          <a:blip r:embed="rId4"/>
          <a:srcRect l="24114" t="70043" r="29746" b="9283"/>
          <a:stretch/>
        </p:blipFill>
        <p:spPr>
          <a:xfrm>
            <a:off x="481523" y="1747778"/>
            <a:ext cx="11342436" cy="2858946"/>
          </a:xfrm>
          <a:prstGeom prst="rect">
            <a:avLst/>
          </a:prstGeom>
        </p:spPr>
      </p:pic>
    </p:spTree>
    <p:extLst>
      <p:ext uri="{BB962C8B-B14F-4D97-AF65-F5344CB8AC3E}">
        <p14:creationId xmlns:p14="http://schemas.microsoft.com/office/powerpoint/2010/main" val="35969243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xmlns="" id="{E43B647D-ED87-4C4C-9501-E39B9ACA7BB3}"/>
              </a:ext>
            </a:extLst>
          </p:cNvPr>
          <p:cNvSpPr/>
          <p:nvPr/>
        </p:nvSpPr>
        <p:spPr>
          <a:xfrm>
            <a:off x="0" y="0"/>
            <a:ext cx="2797629"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7" name="Imagem 16"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061" y="652385"/>
            <a:ext cx="2153779" cy="837332"/>
          </a:xfrm>
          <a:prstGeom prst="rect">
            <a:avLst/>
          </a:prstGeom>
        </p:spPr>
      </p:pic>
      <p:pic>
        <p:nvPicPr>
          <p:cNvPr id="8" name="Imagem 7"/>
          <p:cNvPicPr>
            <a:picLocks noChangeAspect="1"/>
          </p:cNvPicPr>
          <p:nvPr/>
        </p:nvPicPr>
        <p:blipFill rotWithShape="1">
          <a:blip r:embed="rId3"/>
          <a:srcRect l="24114" t="41181" r="28228" b="20338"/>
          <a:stretch/>
        </p:blipFill>
        <p:spPr>
          <a:xfrm>
            <a:off x="470242" y="1575341"/>
            <a:ext cx="11442587" cy="5197034"/>
          </a:xfrm>
          <a:prstGeom prst="rect">
            <a:avLst/>
          </a:prstGeom>
        </p:spPr>
      </p:pic>
    </p:spTree>
    <p:extLst>
      <p:ext uri="{BB962C8B-B14F-4D97-AF65-F5344CB8AC3E}">
        <p14:creationId xmlns:p14="http://schemas.microsoft.com/office/powerpoint/2010/main" val="29434732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4" name="Técnica do Bad Ragaz- Padrão de Tronco_Tri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7559" y="222202"/>
            <a:ext cx="10586241" cy="5954761"/>
          </a:xfrm>
          <a:prstGeom prst="rect">
            <a:avLst/>
          </a:prstGeom>
        </p:spPr>
      </p:pic>
    </p:spTree>
    <p:extLst>
      <p:ext uri="{BB962C8B-B14F-4D97-AF65-F5344CB8AC3E}">
        <p14:creationId xmlns:p14="http://schemas.microsoft.com/office/powerpoint/2010/main" val="1669514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xmlns="" id="{E43B647D-ED87-4C4C-9501-E39B9ACA7BB3}"/>
              </a:ext>
            </a:extLst>
          </p:cNvPr>
          <p:cNvSpPr/>
          <p:nvPr/>
        </p:nvSpPr>
        <p:spPr>
          <a:xfrm>
            <a:off x="0" y="0"/>
            <a:ext cx="2797629"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7" name="Imagem 16"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061" y="652385"/>
            <a:ext cx="2153779" cy="837332"/>
          </a:xfrm>
          <a:prstGeom prst="rect">
            <a:avLst/>
          </a:prstGeom>
        </p:spPr>
      </p:pic>
      <p:pic>
        <p:nvPicPr>
          <p:cNvPr id="5" name="Imagem 4"/>
          <p:cNvPicPr>
            <a:picLocks noChangeAspect="1"/>
          </p:cNvPicPr>
          <p:nvPr/>
        </p:nvPicPr>
        <p:blipFill rotWithShape="1">
          <a:blip r:embed="rId3"/>
          <a:srcRect l="23165" t="26160" r="28228" b="26076"/>
          <a:stretch/>
        </p:blipFill>
        <p:spPr>
          <a:xfrm>
            <a:off x="297061" y="266217"/>
            <a:ext cx="11439668" cy="6323097"/>
          </a:xfrm>
          <a:prstGeom prst="rect">
            <a:avLst/>
          </a:prstGeom>
        </p:spPr>
      </p:pic>
      <p:pic>
        <p:nvPicPr>
          <p:cNvPr id="6" name="Picture 6" descr="https://healthjade.net/wp-content/uploads/2019/11/timed-up-and-go-tes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29497" y="415969"/>
            <a:ext cx="3307232" cy="2147496"/>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3094690" y="415969"/>
            <a:ext cx="5034987" cy="461665"/>
          </a:xfrm>
          <a:prstGeom prst="rect">
            <a:avLst/>
          </a:prstGeom>
          <a:solidFill>
            <a:schemeClr val="bg1"/>
          </a:solidFill>
        </p:spPr>
        <p:txBody>
          <a:bodyPr wrap="square" rtlCol="0">
            <a:spAutoFit/>
          </a:bodyPr>
          <a:lstStyle/>
          <a:p>
            <a:r>
              <a:rPr lang="en-US" sz="2400" b="1" dirty="0" smtClean="0"/>
              <a:t>Timed Up and Go Test</a:t>
            </a:r>
            <a:endParaRPr lang="pt-BR" sz="2400" b="1" dirty="0"/>
          </a:p>
        </p:txBody>
      </p:sp>
    </p:spTree>
    <p:extLst>
      <p:ext uri="{BB962C8B-B14F-4D97-AF65-F5344CB8AC3E}">
        <p14:creationId xmlns:p14="http://schemas.microsoft.com/office/powerpoint/2010/main" val="30294832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xmlns="" id="{E43B647D-ED87-4C4C-9501-E39B9ACA7BB3}"/>
              </a:ext>
            </a:extLst>
          </p:cNvPr>
          <p:cNvSpPr/>
          <p:nvPr/>
        </p:nvSpPr>
        <p:spPr>
          <a:xfrm>
            <a:off x="0" y="0"/>
            <a:ext cx="2797629"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7" name="Imagem 16"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061" y="652385"/>
            <a:ext cx="2153779" cy="837332"/>
          </a:xfrm>
          <a:prstGeom prst="rect">
            <a:avLst/>
          </a:prstGeom>
        </p:spPr>
      </p:pic>
      <p:pic>
        <p:nvPicPr>
          <p:cNvPr id="6" name="Imagem 5"/>
          <p:cNvPicPr>
            <a:picLocks noChangeAspect="1"/>
          </p:cNvPicPr>
          <p:nvPr/>
        </p:nvPicPr>
        <p:blipFill rotWithShape="1">
          <a:blip r:embed="rId3"/>
          <a:srcRect l="23544" t="19409" r="27753" b="30801"/>
          <a:stretch/>
        </p:blipFill>
        <p:spPr>
          <a:xfrm>
            <a:off x="204464" y="274899"/>
            <a:ext cx="10969854" cy="6308202"/>
          </a:xfrm>
          <a:prstGeom prst="rect">
            <a:avLst/>
          </a:prstGeom>
        </p:spPr>
      </p:pic>
      <p:pic>
        <p:nvPicPr>
          <p:cNvPr id="7" name="Picture 4" descr="https://www.bio4me.co.za/wp-content/uploads/2018/11/sit-to-stand-OrthoCarolina-189x3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4146" y="652385"/>
            <a:ext cx="2800310" cy="3958453"/>
          </a:xfrm>
          <a:prstGeom prst="rect">
            <a:avLst/>
          </a:prstGeom>
          <a:noFill/>
          <a:extLst>
            <a:ext uri="{909E8E84-426E-40DD-AFC4-6F175D3DCCD1}">
              <a14:hiddenFill xmlns:a14="http://schemas.microsoft.com/office/drawing/2010/main">
                <a:solidFill>
                  <a:srgbClr val="FFFFFF"/>
                </a:solidFill>
              </a14:hiddenFill>
            </a:ext>
          </a:extLst>
        </p:spPr>
      </p:pic>
      <p:sp>
        <p:nvSpPr>
          <p:cNvPr id="10" name="Retângulo 9"/>
          <p:cNvSpPr/>
          <p:nvPr/>
        </p:nvSpPr>
        <p:spPr>
          <a:xfrm>
            <a:off x="2736763" y="452330"/>
            <a:ext cx="3487365" cy="461665"/>
          </a:xfrm>
          <a:prstGeom prst="rect">
            <a:avLst/>
          </a:prstGeom>
          <a:solidFill>
            <a:schemeClr val="bg1"/>
          </a:solidFill>
        </p:spPr>
        <p:txBody>
          <a:bodyPr wrap="none">
            <a:spAutoFit/>
          </a:bodyPr>
          <a:lstStyle/>
          <a:p>
            <a:r>
              <a:rPr lang="pt-BR" sz="2400" b="1" dirty="0" err="1" smtClean="0"/>
              <a:t>Sit</a:t>
            </a:r>
            <a:r>
              <a:rPr lang="pt-BR" sz="2400" b="1" dirty="0" smtClean="0"/>
              <a:t>-</a:t>
            </a:r>
            <a:r>
              <a:rPr lang="pt-BR" sz="2400" b="1" dirty="0" err="1" smtClean="0"/>
              <a:t>to</a:t>
            </a:r>
            <a:r>
              <a:rPr lang="pt-BR" sz="2400" b="1" dirty="0" smtClean="0"/>
              <a:t>-Stand in 30 </a:t>
            </a:r>
            <a:r>
              <a:rPr lang="pt-BR" sz="2400" b="1" dirty="0" err="1" smtClean="0"/>
              <a:t>seconds</a:t>
            </a:r>
            <a:endParaRPr lang="pt-BR" sz="2400" b="1" dirty="0"/>
          </a:p>
        </p:txBody>
      </p:sp>
    </p:spTree>
    <p:extLst>
      <p:ext uri="{BB962C8B-B14F-4D97-AF65-F5344CB8AC3E}">
        <p14:creationId xmlns:p14="http://schemas.microsoft.com/office/powerpoint/2010/main" val="8188449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xmlns="" id="{E43B647D-ED87-4C4C-9501-E39B9ACA7BB3}"/>
              </a:ext>
            </a:extLst>
          </p:cNvPr>
          <p:cNvSpPr/>
          <p:nvPr/>
        </p:nvSpPr>
        <p:spPr>
          <a:xfrm>
            <a:off x="0" y="0"/>
            <a:ext cx="2797629"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7" name="Imagem 16"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061" y="652385"/>
            <a:ext cx="2153779" cy="837332"/>
          </a:xfrm>
          <a:prstGeom prst="rect">
            <a:avLst/>
          </a:prstGeom>
        </p:spPr>
      </p:pic>
      <p:pic>
        <p:nvPicPr>
          <p:cNvPr id="6" name="Imagem 5"/>
          <p:cNvPicPr>
            <a:picLocks noChangeAspect="1"/>
          </p:cNvPicPr>
          <p:nvPr/>
        </p:nvPicPr>
        <p:blipFill rotWithShape="1">
          <a:blip r:embed="rId3"/>
          <a:srcRect l="21930" t="32236" r="25570" b="16793"/>
          <a:stretch/>
        </p:blipFill>
        <p:spPr>
          <a:xfrm>
            <a:off x="212777" y="355922"/>
            <a:ext cx="11678281" cy="6377650"/>
          </a:xfrm>
          <a:prstGeom prst="rect">
            <a:avLst/>
          </a:prstGeom>
        </p:spPr>
      </p:pic>
      <p:pic>
        <p:nvPicPr>
          <p:cNvPr id="7" name="Picture 2" descr="https://4.bp.blogspot.com/-GaF02ZtqLSg/VmObmmZ_V_I/AAAAAAAACzQ/J0PLtTweZRY/s1600/FRT.png"/>
          <p:cNvPicPr>
            <a:picLocks noChangeAspect="1" noChangeArrowheads="1"/>
          </p:cNvPicPr>
          <p:nvPr/>
        </p:nvPicPr>
        <p:blipFill rotWithShape="1">
          <a:blip r:embed="rId4">
            <a:extLst>
              <a:ext uri="{28A0092B-C50C-407E-A947-70E740481C1C}">
                <a14:useLocalDpi xmlns:a14="http://schemas.microsoft.com/office/drawing/2010/main" val="0"/>
              </a:ext>
            </a:extLst>
          </a:blip>
          <a:srcRect l="19987" t="25926" r="24128"/>
          <a:stretch/>
        </p:blipFill>
        <p:spPr bwMode="auto">
          <a:xfrm>
            <a:off x="8031241" y="486137"/>
            <a:ext cx="3546404" cy="2846978"/>
          </a:xfrm>
          <a:prstGeom prst="rect">
            <a:avLst/>
          </a:prstGeom>
          <a:noFill/>
          <a:extLst>
            <a:ext uri="{909E8E84-426E-40DD-AFC4-6F175D3DCCD1}">
              <a14:hiddenFill xmlns:a14="http://schemas.microsoft.com/office/drawing/2010/main">
                <a:solidFill>
                  <a:srgbClr val="FFFFFF"/>
                </a:solidFill>
              </a14:hiddenFill>
            </a:ext>
          </a:extLst>
        </p:spPr>
      </p:pic>
      <p:sp>
        <p:nvSpPr>
          <p:cNvPr id="8" name="CaixaDeTexto 7"/>
          <p:cNvSpPr txBox="1"/>
          <p:nvPr/>
        </p:nvSpPr>
        <p:spPr>
          <a:xfrm flipH="1">
            <a:off x="6193696" y="2220273"/>
            <a:ext cx="867412" cy="707886"/>
          </a:xfrm>
          <a:prstGeom prst="rect">
            <a:avLst/>
          </a:prstGeom>
          <a:noFill/>
        </p:spPr>
        <p:txBody>
          <a:bodyPr wrap="square" rtlCol="0">
            <a:spAutoFit/>
          </a:bodyPr>
          <a:lstStyle/>
          <a:p>
            <a:r>
              <a:rPr lang="pt-BR" sz="4000" b="1" dirty="0" smtClean="0">
                <a:solidFill>
                  <a:srgbClr val="FF0000"/>
                </a:solidFill>
              </a:rPr>
              <a:t>*</a:t>
            </a:r>
            <a:endParaRPr lang="pt-BR" sz="4000" b="1" dirty="0">
              <a:solidFill>
                <a:srgbClr val="FF0000"/>
              </a:solidFill>
            </a:endParaRPr>
          </a:p>
        </p:txBody>
      </p:sp>
      <p:sp>
        <p:nvSpPr>
          <p:cNvPr id="10" name="Retângulo 9"/>
          <p:cNvSpPr/>
          <p:nvPr/>
        </p:nvSpPr>
        <p:spPr>
          <a:xfrm>
            <a:off x="3420973" y="652385"/>
            <a:ext cx="2000291" cy="400110"/>
          </a:xfrm>
          <a:prstGeom prst="rect">
            <a:avLst/>
          </a:prstGeom>
          <a:solidFill>
            <a:schemeClr val="bg1"/>
          </a:solidFill>
        </p:spPr>
        <p:txBody>
          <a:bodyPr wrap="none">
            <a:spAutoFit/>
          </a:bodyPr>
          <a:lstStyle/>
          <a:p>
            <a:r>
              <a:rPr lang="pt-BR" sz="2000" b="1" dirty="0" err="1" smtClean="0"/>
              <a:t>Functional</a:t>
            </a:r>
            <a:r>
              <a:rPr lang="pt-BR" sz="2000" b="1" dirty="0" smtClean="0"/>
              <a:t> </a:t>
            </a:r>
            <a:r>
              <a:rPr lang="pt-BR" sz="2000" b="1" dirty="0" err="1" smtClean="0"/>
              <a:t>Reach</a:t>
            </a:r>
            <a:endParaRPr lang="pt-BR" sz="2000" b="1" dirty="0"/>
          </a:p>
        </p:txBody>
      </p:sp>
    </p:spTree>
    <p:extLst>
      <p:ext uri="{BB962C8B-B14F-4D97-AF65-F5344CB8AC3E}">
        <p14:creationId xmlns:p14="http://schemas.microsoft.com/office/powerpoint/2010/main" val="4532772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xmlns="" id="{E43B647D-ED87-4C4C-9501-E39B9ACA7BB3}"/>
              </a:ext>
            </a:extLst>
          </p:cNvPr>
          <p:cNvSpPr/>
          <p:nvPr/>
        </p:nvSpPr>
        <p:spPr>
          <a:xfrm>
            <a:off x="-1" y="7815"/>
            <a:ext cx="2219569" cy="6857999"/>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TextBox 11">
            <a:extLst>
              <a:ext uri="{FF2B5EF4-FFF2-40B4-BE49-F238E27FC236}">
                <a16:creationId xmlns:a16="http://schemas.microsoft.com/office/drawing/2014/main" xmlns="" id="{AD7A561B-D2A9-4F17-A68A-B1220D0B07C9}"/>
              </a:ext>
            </a:extLst>
          </p:cNvPr>
          <p:cNvSpPr txBox="1"/>
          <p:nvPr/>
        </p:nvSpPr>
        <p:spPr>
          <a:xfrm>
            <a:off x="4439136" y="1109212"/>
            <a:ext cx="7269771" cy="553998"/>
          </a:xfrm>
          <a:prstGeom prst="rect">
            <a:avLst/>
          </a:prstGeom>
        </p:spPr>
        <p:txBody>
          <a:bodyPr wrap="square" lIns="0" tIns="0" rIns="0" bIns="0" rtlCol="0" anchor="t">
            <a:spAutoFit/>
          </a:bodyPr>
          <a:lstStyle/>
          <a:p>
            <a:pPr fontAlgn="t"/>
            <a:r>
              <a:rPr lang="en-US" sz="3600" b="1" dirty="0">
                <a:solidFill>
                  <a:srgbClr val="004B78"/>
                </a:solidFill>
                <a:latin typeface="Arial" panose="020B0604020202020204" pitchFamily="34" charset="0"/>
                <a:cs typeface="Arial" panose="020B0604020202020204" pitchFamily="34" charset="0"/>
              </a:rPr>
              <a:t>C</a:t>
            </a:r>
            <a:r>
              <a:rPr lang="en-US" sz="3600" b="1" dirty="0" smtClean="0">
                <a:solidFill>
                  <a:srgbClr val="004B78"/>
                </a:solidFill>
                <a:latin typeface="Arial" panose="020B0604020202020204" pitchFamily="34" charset="0"/>
                <a:cs typeface="Arial" panose="020B0604020202020204" pitchFamily="34" charset="0"/>
              </a:rPr>
              <a:t>onclusione </a:t>
            </a:r>
            <a:endParaRPr lang="en-US" sz="3600" b="1" dirty="0">
              <a:solidFill>
                <a:srgbClr val="004B78"/>
              </a:solidFill>
              <a:latin typeface="Arial" panose="020B0604020202020204" pitchFamily="34" charset="0"/>
              <a:cs typeface="Arial" panose="020B0604020202020204" pitchFamily="34" charset="0"/>
            </a:endParaRPr>
          </a:p>
        </p:txBody>
      </p:sp>
      <p:pic>
        <p:nvPicPr>
          <p:cNvPr id="3" name="Imagem 2">
            <a:extLst>
              <a:ext uri="{FF2B5EF4-FFF2-40B4-BE49-F238E27FC236}">
                <a16:creationId xmlns:a16="http://schemas.microsoft.com/office/drawing/2014/main" xmlns="" id="{F9DE058F-DDEC-46DC-BADB-7C7B97180E4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139" t="-247463" b="-59853"/>
          <a:stretch/>
        </p:blipFill>
        <p:spPr>
          <a:xfrm>
            <a:off x="2446215" y="5986585"/>
            <a:ext cx="9377744" cy="738065"/>
          </a:xfrm>
          <a:prstGeom prst="rect">
            <a:avLst/>
          </a:prstGeom>
        </p:spPr>
      </p:pic>
      <p:sp>
        <p:nvSpPr>
          <p:cNvPr id="15" name="Retângulo 14">
            <a:extLst>
              <a:ext uri="{FF2B5EF4-FFF2-40B4-BE49-F238E27FC236}">
                <a16:creationId xmlns:a16="http://schemas.microsoft.com/office/drawing/2014/main" xmlns="" id="{6AEF939F-5600-4DD8-A056-D76CACF4EEE4}"/>
              </a:ext>
            </a:extLst>
          </p:cNvPr>
          <p:cNvSpPr/>
          <p:nvPr/>
        </p:nvSpPr>
        <p:spPr>
          <a:xfrm>
            <a:off x="2719357" y="3020717"/>
            <a:ext cx="9607680" cy="2677656"/>
          </a:xfrm>
          <a:prstGeom prst="rect">
            <a:avLst/>
          </a:prstGeom>
        </p:spPr>
        <p:txBody>
          <a:bodyPr wrap="square">
            <a:spAutoFit/>
          </a:bodyPr>
          <a:lstStyle/>
          <a:p>
            <a:r>
              <a:rPr lang="it-IT" sz="2400" b="1" i="0" dirty="0" smtClean="0">
                <a:solidFill>
                  <a:srgbClr val="004B78"/>
                </a:solidFill>
                <a:effectLst/>
                <a:latin typeface="Arial" panose="020B0604020202020204" pitchFamily="34" charset="0"/>
                <a:cs typeface="Arial" panose="020B0604020202020204" pitchFamily="34" charset="0"/>
              </a:rPr>
              <a:t>Sia la fisioterapia acquatica che quella convenzionale hanno migliorato l'equilibrio e ridotto il rischio di cadute nei pazienti anziani.</a:t>
            </a:r>
          </a:p>
          <a:p>
            <a:endParaRPr lang="it-IT" sz="2400" b="1" i="0" dirty="0" smtClean="0">
              <a:solidFill>
                <a:srgbClr val="004B78"/>
              </a:solidFill>
              <a:effectLst/>
              <a:latin typeface="Arial" panose="020B0604020202020204" pitchFamily="34" charset="0"/>
              <a:cs typeface="Arial" panose="020B0604020202020204" pitchFamily="34" charset="0"/>
            </a:endParaRPr>
          </a:p>
          <a:p>
            <a:r>
              <a:rPr lang="it-IT" sz="2400" b="1" i="0" dirty="0" smtClean="0">
                <a:solidFill>
                  <a:srgbClr val="004B78"/>
                </a:solidFill>
                <a:effectLst/>
                <a:latin typeface="Arial" panose="020B0604020202020204" pitchFamily="34" charset="0"/>
                <a:cs typeface="Arial" panose="020B0604020202020204" pitchFamily="34" charset="0"/>
              </a:rPr>
              <a:t>Tuttavia, la fisioterapia acquatica presentava un vantaggio rispetto alla fisioterapia convenzionale in termini di miglioramento della portata</a:t>
            </a:r>
            <a:endParaRPr lang="pt-BR" sz="2400" dirty="0">
              <a:solidFill>
                <a:srgbClr val="004B78"/>
              </a:solidFill>
              <a:latin typeface="Arial" panose="020B0604020202020204" pitchFamily="34" charset="0"/>
              <a:cs typeface="Arial" panose="020B0604020202020204" pitchFamily="34" charset="0"/>
            </a:endParaRPr>
          </a:p>
        </p:txBody>
      </p:sp>
      <p:pic>
        <p:nvPicPr>
          <p:cNvPr id="16" name="Imagem 15" descr="Logotipo&#10;&#10;Descrição gerada automaticamente">
            <a:extLst>
              <a:ext uri="{FF2B5EF4-FFF2-40B4-BE49-F238E27FC236}">
                <a16:creationId xmlns:a16="http://schemas.microsoft.com/office/drawing/2014/main" xmlns="" id="{F6114E18-A7B6-4E17-A84D-38426BDB8A8B}"/>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10906687" y="313985"/>
            <a:ext cx="917272" cy="362370"/>
          </a:xfrm>
          <a:prstGeom prst="rect">
            <a:avLst/>
          </a:prstGeom>
        </p:spPr>
      </p:pic>
      <p:pic>
        <p:nvPicPr>
          <p:cNvPr id="8" name="Imagem 7"/>
          <p:cNvPicPr>
            <a:picLocks noChangeAspect="1"/>
          </p:cNvPicPr>
          <p:nvPr/>
        </p:nvPicPr>
        <p:blipFill rotWithShape="1">
          <a:blip r:embed="rId4"/>
          <a:srcRect l="34554" t="49486" r="35580" b="27143"/>
          <a:stretch/>
        </p:blipFill>
        <p:spPr>
          <a:xfrm>
            <a:off x="436054" y="313985"/>
            <a:ext cx="3567027" cy="2403587"/>
          </a:xfrm>
          <a:prstGeom prst="rect">
            <a:avLst/>
          </a:prstGeom>
        </p:spPr>
      </p:pic>
    </p:spTree>
    <p:extLst>
      <p:ext uri="{BB962C8B-B14F-4D97-AF65-F5344CB8AC3E}">
        <p14:creationId xmlns:p14="http://schemas.microsoft.com/office/powerpoint/2010/main" val="1175471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xmlns="" id="{C00EFAF3-439B-4263-A82A-D4FCF397A430}"/>
              </a:ext>
            </a:extLst>
          </p:cNvPr>
          <p:cNvSpPr/>
          <p:nvPr/>
        </p:nvSpPr>
        <p:spPr>
          <a:xfrm>
            <a:off x="0" y="0"/>
            <a:ext cx="12192000"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descr="Logotipo&#10;&#10;Descrição gerada automaticamente">
            <a:extLst>
              <a:ext uri="{FF2B5EF4-FFF2-40B4-BE49-F238E27FC236}">
                <a16:creationId xmlns:a16="http://schemas.microsoft.com/office/drawing/2014/main" xmlns="" id="{F32AA55B-CC16-4C97-800A-AAF63B148F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061" y="652385"/>
            <a:ext cx="2153779" cy="837332"/>
          </a:xfrm>
          <a:prstGeom prst="rect">
            <a:avLst/>
          </a:prstGeom>
        </p:spPr>
      </p:pic>
      <p:sp>
        <p:nvSpPr>
          <p:cNvPr id="3" name="Retângulo 2"/>
          <p:cNvSpPr/>
          <p:nvPr/>
        </p:nvSpPr>
        <p:spPr>
          <a:xfrm>
            <a:off x="2799717" y="711889"/>
            <a:ext cx="9125204" cy="830997"/>
          </a:xfrm>
          <a:prstGeom prst="rect">
            <a:avLst/>
          </a:prstGeom>
          <a:solidFill>
            <a:schemeClr val="bg1"/>
          </a:solidFill>
        </p:spPr>
        <p:txBody>
          <a:bodyPr wrap="square">
            <a:spAutoFit/>
          </a:bodyPr>
          <a:lstStyle/>
          <a:p>
            <a:pPr algn="just"/>
            <a:r>
              <a:rPr lang="it-IT" sz="2400" b="1" dirty="0" smtClean="0">
                <a:solidFill>
                  <a:srgbClr val="004B78"/>
                </a:solidFill>
                <a:latin typeface="Arial" panose="020B0604020202020204" pitchFamily="34" charset="0"/>
                <a:cs typeface="Arial" panose="020B0604020202020204" pitchFamily="34" charset="0"/>
              </a:rPr>
              <a:t>L'AGOPUNTURA NEL MIGLIORAMENTO DEI SINTOMI DEPRESSIVI NELL'ANZIANO</a:t>
            </a:r>
            <a:endParaRPr lang="pt-BR" sz="2400" b="1" dirty="0">
              <a:solidFill>
                <a:srgbClr val="004B78"/>
              </a:solidFill>
              <a:latin typeface="Arial" panose="020B0604020202020204" pitchFamily="34" charset="0"/>
              <a:cs typeface="Arial" panose="020B0604020202020204" pitchFamily="34" charset="0"/>
            </a:endParaRPr>
          </a:p>
        </p:txBody>
      </p:sp>
      <p:pic>
        <p:nvPicPr>
          <p:cNvPr id="9" name="Picture 2" descr="https://cdn.livingmaples.com/2021/04/What-conditions-can-acupuncture-tre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3966" y="1824627"/>
            <a:ext cx="6594947" cy="4396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1064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xmlns="" id="{E43B647D-ED87-4C4C-9501-E39B9ACA7BB3}"/>
              </a:ext>
            </a:extLst>
          </p:cNvPr>
          <p:cNvSpPr/>
          <p:nvPr/>
        </p:nvSpPr>
        <p:spPr>
          <a:xfrm>
            <a:off x="-1" y="7815"/>
            <a:ext cx="2219569" cy="6857999"/>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a:extLst>
              <a:ext uri="{FF2B5EF4-FFF2-40B4-BE49-F238E27FC236}">
                <a16:creationId xmlns:a16="http://schemas.microsoft.com/office/drawing/2014/main" xmlns="" id="{F9DE058F-DDEC-46DC-BADB-7C7B97180E4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139" t="-247463" b="-59853"/>
          <a:stretch/>
        </p:blipFill>
        <p:spPr>
          <a:xfrm>
            <a:off x="2446215" y="5986585"/>
            <a:ext cx="9377744" cy="738065"/>
          </a:xfrm>
          <a:prstGeom prst="rect">
            <a:avLst/>
          </a:prstGeom>
        </p:spPr>
      </p:pic>
      <p:pic>
        <p:nvPicPr>
          <p:cNvPr id="16" name="Imagem 15" descr="Logotipo&#10;&#10;Descrição gerada automaticamente">
            <a:extLst>
              <a:ext uri="{FF2B5EF4-FFF2-40B4-BE49-F238E27FC236}">
                <a16:creationId xmlns:a16="http://schemas.microsoft.com/office/drawing/2014/main" xmlns="" id="{F6114E18-A7B6-4E17-A84D-38426BDB8A8B}"/>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10906687" y="313985"/>
            <a:ext cx="917272" cy="362370"/>
          </a:xfrm>
          <a:prstGeom prst="rect">
            <a:avLst/>
          </a:prstGeom>
        </p:spPr>
      </p:pic>
      <p:pic>
        <p:nvPicPr>
          <p:cNvPr id="10" name="Imagem 9"/>
          <p:cNvPicPr>
            <a:picLocks noChangeAspect="1"/>
          </p:cNvPicPr>
          <p:nvPr/>
        </p:nvPicPr>
        <p:blipFill rotWithShape="1">
          <a:blip r:embed="rId4"/>
          <a:srcRect l="11677" t="20421" r="43229" b="57975"/>
          <a:stretch/>
        </p:blipFill>
        <p:spPr>
          <a:xfrm>
            <a:off x="287628" y="224978"/>
            <a:ext cx="10347768" cy="2788452"/>
          </a:xfrm>
          <a:prstGeom prst="rect">
            <a:avLst/>
          </a:prstGeom>
        </p:spPr>
      </p:pic>
      <p:pic>
        <p:nvPicPr>
          <p:cNvPr id="11" name="Imagem 10"/>
          <p:cNvPicPr>
            <a:picLocks noChangeAspect="1"/>
          </p:cNvPicPr>
          <p:nvPr/>
        </p:nvPicPr>
        <p:blipFill rotWithShape="1">
          <a:blip r:embed="rId4"/>
          <a:srcRect l="11392" t="45570" r="56899" b="47173"/>
          <a:stretch/>
        </p:blipFill>
        <p:spPr>
          <a:xfrm>
            <a:off x="7418581" y="2446181"/>
            <a:ext cx="4405378" cy="567159"/>
          </a:xfrm>
          <a:prstGeom prst="rect">
            <a:avLst/>
          </a:prstGeom>
        </p:spPr>
      </p:pic>
      <p:sp>
        <p:nvSpPr>
          <p:cNvPr id="12" name="Retângulo 11"/>
          <p:cNvSpPr/>
          <p:nvPr/>
        </p:nvSpPr>
        <p:spPr>
          <a:xfrm>
            <a:off x="194237" y="3230593"/>
            <a:ext cx="11073114" cy="1908215"/>
          </a:xfrm>
          <a:prstGeom prst="rect">
            <a:avLst/>
          </a:prstGeom>
        </p:spPr>
        <p:txBody>
          <a:bodyPr wrap="square">
            <a:spAutoFit/>
          </a:bodyPr>
          <a:lstStyle/>
          <a:p>
            <a:endParaRPr lang="pt-BR" dirty="0"/>
          </a:p>
          <a:p>
            <a:r>
              <a:rPr lang="it-IT" altLang="pt-BR" sz="2000" b="1" dirty="0">
                <a:solidFill>
                  <a:srgbClr val="004B78"/>
                </a:solidFill>
                <a:latin typeface="Arial" panose="020B0604020202020204" pitchFamily="34" charset="0"/>
                <a:cs typeface="Arial" panose="020B0604020202020204" pitchFamily="34" charset="0"/>
              </a:rPr>
              <a:t>Conclusioni: non c'era alcuna differenza significativa tra EA e SSRI nel trattamento della MDD rispetto al nostro risultato primario. Tuttavia, come potenziale terapia per il MDD, l'EA sembrava determinare un miglioramento dei sintomi maggiore rispetto al trattamento con SSRI rispetto all'ansia/somatizzazione e ai sentimenti di disperazione </a:t>
            </a:r>
          </a:p>
          <a:p>
            <a:r>
              <a:rPr lang="pt-BR" sz="2000" b="1" dirty="0">
                <a:solidFill>
                  <a:srgbClr val="004B78"/>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7364057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xmlns="" id="{E43B647D-ED87-4C4C-9501-E39B9ACA7BB3}"/>
              </a:ext>
            </a:extLst>
          </p:cNvPr>
          <p:cNvSpPr/>
          <p:nvPr/>
        </p:nvSpPr>
        <p:spPr>
          <a:xfrm>
            <a:off x="0" y="0"/>
            <a:ext cx="2797629"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7" name="Imagem 16" descr="Logotipo&#10;&#10;Descrição gerada automaticamente">
            <a:extLst>
              <a:ext uri="{FF2B5EF4-FFF2-40B4-BE49-F238E27FC236}">
                <a16:creationId xmlns:a16="http://schemas.microsoft.com/office/drawing/2014/main" xmlns="" id="{4DCF5EC7-74AF-4B24-BDA6-BCFC9BAFE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061" y="652385"/>
            <a:ext cx="2153779" cy="837332"/>
          </a:xfrm>
          <a:prstGeom prst="rect">
            <a:avLst/>
          </a:prstGeom>
        </p:spPr>
      </p:pic>
      <p:pic>
        <p:nvPicPr>
          <p:cNvPr id="3" name="Imagem 2">
            <a:extLst>
              <a:ext uri="{FF2B5EF4-FFF2-40B4-BE49-F238E27FC236}">
                <a16:creationId xmlns:a16="http://schemas.microsoft.com/office/drawing/2014/main" xmlns="" id="{F9DE058F-DDEC-46DC-BADB-7C7B97180E4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447" t="-227169" r="-1" b="-59858"/>
          <a:stretch/>
        </p:blipFill>
        <p:spPr>
          <a:xfrm>
            <a:off x="3168611" y="6023385"/>
            <a:ext cx="8655350" cy="701265"/>
          </a:xfrm>
          <a:prstGeom prst="rect">
            <a:avLst/>
          </a:prstGeom>
        </p:spPr>
      </p:pic>
      <p:sp>
        <p:nvSpPr>
          <p:cNvPr id="15" name="Retângulo 14">
            <a:extLst>
              <a:ext uri="{FF2B5EF4-FFF2-40B4-BE49-F238E27FC236}">
                <a16:creationId xmlns:a16="http://schemas.microsoft.com/office/drawing/2014/main" xmlns="" id="{6AEF939F-5600-4DD8-A056-D76CACF4EEE4}"/>
              </a:ext>
            </a:extLst>
          </p:cNvPr>
          <p:cNvSpPr/>
          <p:nvPr/>
        </p:nvSpPr>
        <p:spPr>
          <a:xfrm>
            <a:off x="3605998" y="2090172"/>
            <a:ext cx="7193065" cy="954107"/>
          </a:xfrm>
          <a:prstGeom prst="rect">
            <a:avLst/>
          </a:prstGeom>
        </p:spPr>
        <p:txBody>
          <a:bodyPr wrap="square">
            <a:spAutoFit/>
          </a:bodyPr>
          <a:lstStyle/>
          <a:p>
            <a:endParaRPr lang="en-US" sz="2800" b="1" i="0" dirty="0">
              <a:solidFill>
                <a:srgbClr val="004B78"/>
              </a:solidFill>
              <a:effectLst/>
              <a:latin typeface="Arial" panose="020B0604020202020204" pitchFamily="34" charset="0"/>
              <a:cs typeface="Arial" panose="020B0604020202020204" pitchFamily="34" charset="0"/>
            </a:endParaRPr>
          </a:p>
          <a:p>
            <a:pPr marL="514350" indent="-514350">
              <a:buFont typeface="+mj-lt"/>
              <a:buAutoNum type="arabicPeriod"/>
            </a:pPr>
            <a:endParaRPr lang="pt-BR" sz="2800" dirty="0">
              <a:solidFill>
                <a:srgbClr val="004B78"/>
              </a:solidFill>
              <a:latin typeface="Arial" panose="020B0604020202020204" pitchFamily="34" charset="0"/>
              <a:cs typeface="Arial" panose="020B0604020202020204" pitchFamily="34" charset="0"/>
            </a:endParaRPr>
          </a:p>
        </p:txBody>
      </p:sp>
      <p:sp>
        <p:nvSpPr>
          <p:cNvPr id="10" name="Retângulo 9">
            <a:extLst>
              <a:ext uri="{FF2B5EF4-FFF2-40B4-BE49-F238E27FC236}">
                <a16:creationId xmlns:a16="http://schemas.microsoft.com/office/drawing/2014/main" xmlns="" id="{2533FB11-85A2-48BB-A224-50BE78693479}"/>
              </a:ext>
            </a:extLst>
          </p:cNvPr>
          <p:cNvSpPr/>
          <p:nvPr/>
        </p:nvSpPr>
        <p:spPr>
          <a:xfrm>
            <a:off x="3250906" y="4574440"/>
            <a:ext cx="8334541" cy="1200329"/>
          </a:xfrm>
          <a:prstGeom prst="rect">
            <a:avLst/>
          </a:prstGeom>
        </p:spPr>
        <p:txBody>
          <a:bodyPr wrap="square">
            <a:spAutoFit/>
          </a:bodyPr>
          <a:lstStyle/>
          <a:p>
            <a:endParaRPr lang="en-US" sz="2400" b="1" i="0" dirty="0">
              <a:solidFill>
                <a:srgbClr val="004B78"/>
              </a:solidFill>
              <a:effectLst/>
              <a:latin typeface="Arial" panose="020B0604020202020204" pitchFamily="34" charset="0"/>
              <a:cs typeface="Arial" panose="020B0604020202020204" pitchFamily="34" charset="0"/>
            </a:endParaRPr>
          </a:p>
          <a:p>
            <a:endParaRPr lang="en-US" sz="2400" b="1" i="0" dirty="0">
              <a:solidFill>
                <a:srgbClr val="004B78"/>
              </a:solidFill>
              <a:effectLst/>
              <a:latin typeface="Arial" panose="020B0604020202020204" pitchFamily="34" charset="0"/>
              <a:cs typeface="Arial" panose="020B0604020202020204" pitchFamily="34" charset="0"/>
            </a:endParaRPr>
          </a:p>
          <a:p>
            <a:endParaRPr lang="pt-BR" sz="2400" dirty="0">
              <a:solidFill>
                <a:srgbClr val="004B78"/>
              </a:solidFill>
              <a:latin typeface="Arial" panose="020B0604020202020204" pitchFamily="34" charset="0"/>
              <a:cs typeface="Arial" panose="020B0604020202020204" pitchFamily="34" charset="0"/>
            </a:endParaRPr>
          </a:p>
        </p:txBody>
      </p:sp>
      <p:sp>
        <p:nvSpPr>
          <p:cNvPr id="8" name="CaixaDeTexto 7"/>
          <p:cNvSpPr txBox="1"/>
          <p:nvPr/>
        </p:nvSpPr>
        <p:spPr>
          <a:xfrm flipH="1">
            <a:off x="3094690" y="199670"/>
            <a:ext cx="10313623" cy="1200329"/>
          </a:xfrm>
          <a:prstGeom prst="rect">
            <a:avLst/>
          </a:prstGeom>
          <a:noFill/>
        </p:spPr>
        <p:txBody>
          <a:bodyPr wrap="square" rtlCol="0">
            <a:spAutoFit/>
          </a:bodyPr>
          <a:lstStyle/>
          <a:p>
            <a:r>
              <a:rPr lang="pt-BR" sz="2400" b="1" dirty="0">
                <a:solidFill>
                  <a:srgbClr val="004B78"/>
                </a:solidFill>
                <a:latin typeface="Arial" panose="020B0604020202020204" pitchFamily="34" charset="0"/>
                <a:cs typeface="Arial" panose="020B0604020202020204" pitchFamily="34" charset="0"/>
              </a:rPr>
              <a:t>Beck </a:t>
            </a:r>
            <a:r>
              <a:rPr lang="pt-BR" sz="2400" b="1" dirty="0" err="1">
                <a:solidFill>
                  <a:srgbClr val="004B78"/>
                </a:solidFill>
                <a:latin typeface="Arial" panose="020B0604020202020204" pitchFamily="34" charset="0"/>
                <a:cs typeface="Arial" panose="020B0604020202020204" pitchFamily="34" charset="0"/>
              </a:rPr>
              <a:t>depression</a:t>
            </a:r>
            <a:r>
              <a:rPr lang="pt-BR" sz="2400" b="1" dirty="0">
                <a:solidFill>
                  <a:srgbClr val="004B78"/>
                </a:solidFill>
                <a:latin typeface="Arial" panose="020B0604020202020204" pitchFamily="34" charset="0"/>
                <a:cs typeface="Arial" panose="020B0604020202020204" pitchFamily="34" charset="0"/>
              </a:rPr>
              <a:t> </a:t>
            </a:r>
            <a:r>
              <a:rPr lang="pt-BR" sz="2400" b="1" dirty="0" err="1">
                <a:solidFill>
                  <a:srgbClr val="004B78"/>
                </a:solidFill>
                <a:latin typeface="Arial" panose="020B0604020202020204" pitchFamily="34" charset="0"/>
                <a:cs typeface="Arial" panose="020B0604020202020204" pitchFamily="34" charset="0"/>
              </a:rPr>
              <a:t>scale</a:t>
            </a:r>
            <a:endParaRPr lang="pt-BR" sz="2400" b="1" dirty="0">
              <a:solidFill>
                <a:srgbClr val="004B78"/>
              </a:solidFill>
              <a:latin typeface="Arial" panose="020B0604020202020204" pitchFamily="34" charset="0"/>
              <a:cs typeface="Arial" panose="020B0604020202020204" pitchFamily="34" charset="0"/>
            </a:endParaRPr>
          </a:p>
          <a:p>
            <a:r>
              <a:rPr lang="it-IT" sz="2400" b="1" dirty="0">
                <a:solidFill>
                  <a:srgbClr val="004B78"/>
                </a:solidFill>
                <a:latin typeface="Arial" panose="020B0604020202020204" pitchFamily="34" charset="0"/>
                <a:cs typeface="Arial" panose="020B0604020202020204" pitchFamily="34" charset="0"/>
              </a:rPr>
              <a:t>10 sedute di elettroagopuntura da 20 minuti</a:t>
            </a:r>
            <a:endParaRPr lang="pt-BR" sz="2400" b="1" dirty="0">
              <a:solidFill>
                <a:srgbClr val="004B78"/>
              </a:solidFill>
              <a:latin typeface="Arial" panose="020B0604020202020204" pitchFamily="34" charset="0"/>
              <a:cs typeface="Arial" panose="020B0604020202020204" pitchFamily="34" charset="0"/>
            </a:endParaRPr>
          </a:p>
          <a:p>
            <a:r>
              <a:rPr lang="pt-BR" sz="2400" b="1" dirty="0">
                <a:solidFill>
                  <a:srgbClr val="004B78"/>
                </a:solidFill>
                <a:latin typeface="Arial" panose="020B0604020202020204" pitchFamily="34" charset="0"/>
                <a:cs typeface="Arial" panose="020B0604020202020204" pitchFamily="34" charset="0"/>
              </a:rPr>
              <a:t>Pontos </a:t>
            </a:r>
            <a:r>
              <a:rPr lang="pt-BR" sz="2400" b="1" dirty="0" err="1">
                <a:solidFill>
                  <a:srgbClr val="004B78"/>
                </a:solidFill>
                <a:latin typeface="Arial" panose="020B0604020202020204" pitchFamily="34" charset="0"/>
                <a:cs typeface="Arial" panose="020B0604020202020204" pitchFamily="34" charset="0"/>
              </a:rPr>
              <a:t>Yintang</a:t>
            </a:r>
            <a:r>
              <a:rPr lang="pt-BR" sz="2400" b="1" dirty="0">
                <a:solidFill>
                  <a:srgbClr val="004B78"/>
                </a:solidFill>
                <a:latin typeface="Arial" panose="020B0604020202020204" pitchFamily="34" charset="0"/>
                <a:cs typeface="Arial" panose="020B0604020202020204" pitchFamily="34" charset="0"/>
              </a:rPr>
              <a:t> e GV 20</a:t>
            </a:r>
          </a:p>
        </p:txBody>
      </p:sp>
      <p:pic>
        <p:nvPicPr>
          <p:cNvPr id="11" name="Picture 2" descr="https://www.modernreflexology.com/wp-content/uploads/2015/10/GV-20.jpg"/>
          <p:cNvPicPr>
            <a:picLocks noChangeAspect="1" noChangeArrowheads="1"/>
          </p:cNvPicPr>
          <p:nvPr/>
        </p:nvPicPr>
        <p:blipFill rotWithShape="1">
          <a:blip r:embed="rId4">
            <a:extLst>
              <a:ext uri="{28A0092B-C50C-407E-A947-70E740481C1C}">
                <a14:useLocalDpi xmlns:a14="http://schemas.microsoft.com/office/drawing/2010/main" val="0"/>
              </a:ext>
            </a:extLst>
          </a:blip>
          <a:srcRect l="13756" r="31105"/>
          <a:stretch/>
        </p:blipFill>
        <p:spPr bwMode="auto">
          <a:xfrm>
            <a:off x="9360169" y="3392089"/>
            <a:ext cx="2463792" cy="223415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s://www.modernreflexology.com/wp-content/uploads/2018/11/Acupressure-Point-Yin-Tang.jpg"/>
          <p:cNvPicPr>
            <a:picLocks noChangeAspect="1" noChangeArrowheads="1"/>
          </p:cNvPicPr>
          <p:nvPr/>
        </p:nvPicPr>
        <p:blipFill rotWithShape="1">
          <a:blip r:embed="rId5">
            <a:extLst>
              <a:ext uri="{28A0092B-C50C-407E-A947-70E740481C1C}">
                <a14:useLocalDpi xmlns:a14="http://schemas.microsoft.com/office/drawing/2010/main" val="0"/>
              </a:ext>
            </a:extLst>
          </a:blip>
          <a:srcRect r="30216"/>
          <a:stretch/>
        </p:blipFill>
        <p:spPr bwMode="auto">
          <a:xfrm>
            <a:off x="9107473" y="1321513"/>
            <a:ext cx="2627327" cy="188246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m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96923" y="1583535"/>
            <a:ext cx="2926954" cy="4740007"/>
          </a:xfrm>
          <a:prstGeom prst="rect">
            <a:avLst/>
          </a:prstGeom>
        </p:spPr>
      </p:pic>
      <p:pic>
        <p:nvPicPr>
          <p:cNvPr id="4" name="Imagem 3"/>
          <p:cNvPicPr>
            <a:picLocks noChangeAspect="1"/>
          </p:cNvPicPr>
          <p:nvPr/>
        </p:nvPicPr>
        <p:blipFill rotWithShape="1">
          <a:blip r:embed="rId7"/>
          <a:srcRect l="18334" r="24881" b="3809"/>
          <a:stretch/>
        </p:blipFill>
        <p:spPr>
          <a:xfrm rot="10800000">
            <a:off x="6532951" y="1753834"/>
            <a:ext cx="2637031" cy="3350190"/>
          </a:xfrm>
          <a:prstGeom prst="rect">
            <a:avLst/>
          </a:prstGeom>
        </p:spPr>
      </p:pic>
    </p:spTree>
    <p:extLst>
      <p:ext uri="{BB962C8B-B14F-4D97-AF65-F5344CB8AC3E}">
        <p14:creationId xmlns:p14="http://schemas.microsoft.com/office/powerpoint/2010/main" val="17913323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xmlns="" id="{C00EFAF3-439B-4263-A82A-D4FCF397A430}"/>
              </a:ext>
            </a:extLst>
          </p:cNvPr>
          <p:cNvSpPr/>
          <p:nvPr/>
        </p:nvSpPr>
        <p:spPr>
          <a:xfrm>
            <a:off x="0" y="0"/>
            <a:ext cx="12192000"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descr="Logotipo&#10;&#10;Descrição gerada automaticamente">
            <a:extLst>
              <a:ext uri="{FF2B5EF4-FFF2-40B4-BE49-F238E27FC236}">
                <a16:creationId xmlns:a16="http://schemas.microsoft.com/office/drawing/2014/main" xmlns="" id="{F32AA55B-CC16-4C97-800A-AAF63B148F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061" y="652385"/>
            <a:ext cx="2153779" cy="837332"/>
          </a:xfrm>
          <a:prstGeom prst="rect">
            <a:avLst/>
          </a:prstGeom>
        </p:spPr>
      </p:pic>
      <p:sp>
        <p:nvSpPr>
          <p:cNvPr id="3" name="Retângulo 2"/>
          <p:cNvSpPr/>
          <p:nvPr/>
        </p:nvSpPr>
        <p:spPr>
          <a:xfrm>
            <a:off x="2799717" y="711889"/>
            <a:ext cx="9125204" cy="1200329"/>
          </a:xfrm>
          <a:prstGeom prst="rect">
            <a:avLst/>
          </a:prstGeom>
          <a:solidFill>
            <a:schemeClr val="bg1"/>
          </a:solidFill>
        </p:spPr>
        <p:txBody>
          <a:bodyPr wrap="square">
            <a:spAutoFit/>
          </a:bodyPr>
          <a:lstStyle/>
          <a:p>
            <a:pPr algn="just"/>
            <a:r>
              <a:rPr lang="it-IT" sz="2400" b="1" dirty="0" smtClean="0">
                <a:solidFill>
                  <a:srgbClr val="004B78"/>
                </a:solidFill>
                <a:latin typeface="Arial" panose="020B0604020202020204" pitchFamily="34" charset="0"/>
                <a:cs typeface="Arial" panose="020B0604020202020204" pitchFamily="34" charset="0"/>
              </a:rPr>
              <a:t>VALUTAZIONE DEL RISCHIO DI CADUTE E DELLA SALUTE MENTALE DEGLI ANZIANI RESIDENTI IN ISTITUTO DI LUNGO PERMANENZA</a:t>
            </a:r>
            <a:endParaRPr lang="pt-BR" sz="2400" b="1" dirty="0">
              <a:solidFill>
                <a:srgbClr val="004B78"/>
              </a:solidFill>
              <a:latin typeface="Arial" panose="020B0604020202020204" pitchFamily="34" charset="0"/>
              <a:cs typeface="Arial" panose="020B0604020202020204" pitchFamily="34" charset="0"/>
            </a:endParaRPr>
          </a:p>
        </p:txBody>
      </p:sp>
      <p:pic>
        <p:nvPicPr>
          <p:cNvPr id="5" name="Imagem 4"/>
          <p:cNvPicPr>
            <a:picLocks noChangeAspect="1"/>
          </p:cNvPicPr>
          <p:nvPr/>
        </p:nvPicPr>
        <p:blipFill rotWithShape="1">
          <a:blip r:embed="rId3"/>
          <a:srcRect l="50031" t="17722" r="21583" b="29282"/>
          <a:stretch/>
        </p:blipFill>
        <p:spPr>
          <a:xfrm>
            <a:off x="3507128" y="2166907"/>
            <a:ext cx="6389225" cy="4591569"/>
          </a:xfrm>
          <a:prstGeom prst="rect">
            <a:avLst/>
          </a:prstGeom>
        </p:spPr>
      </p:pic>
    </p:spTree>
    <p:extLst>
      <p:ext uri="{BB962C8B-B14F-4D97-AF65-F5344CB8AC3E}">
        <p14:creationId xmlns:p14="http://schemas.microsoft.com/office/powerpoint/2010/main" val="28770646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xmlns="" id="{C00EFAF3-439B-4263-A82A-D4FCF397A430}"/>
              </a:ext>
            </a:extLst>
          </p:cNvPr>
          <p:cNvSpPr/>
          <p:nvPr/>
        </p:nvSpPr>
        <p:spPr>
          <a:xfrm>
            <a:off x="0" y="-3531"/>
            <a:ext cx="12192000"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it-IT" altLang="pt-BR" b="1" dirty="0" smtClean="0">
              <a:solidFill>
                <a:srgbClr val="004B78"/>
              </a:solidFill>
              <a:latin typeface="Arial" panose="020B0604020202020204" pitchFamily="34" charset="0"/>
              <a:cs typeface="Arial" panose="020B0604020202020204" pitchFamily="34" charset="0"/>
            </a:endParaRPr>
          </a:p>
        </p:txBody>
      </p:sp>
      <p:pic>
        <p:nvPicPr>
          <p:cNvPr id="13" name="Imagem 12" descr="Logotipo&#10;&#10;Descrição gerada automaticamente">
            <a:extLst>
              <a:ext uri="{FF2B5EF4-FFF2-40B4-BE49-F238E27FC236}">
                <a16:creationId xmlns:a16="http://schemas.microsoft.com/office/drawing/2014/main" xmlns="" id="{F32AA55B-CC16-4C97-800A-AAF63B148F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960" y="341637"/>
            <a:ext cx="2153779" cy="837332"/>
          </a:xfrm>
          <a:prstGeom prst="rect">
            <a:avLst/>
          </a:prstGeom>
        </p:spPr>
      </p:pic>
      <p:sp>
        <p:nvSpPr>
          <p:cNvPr id="7" name="CaixaDeTexto 6"/>
          <p:cNvSpPr txBox="1"/>
          <p:nvPr/>
        </p:nvSpPr>
        <p:spPr>
          <a:xfrm>
            <a:off x="4641684" y="965108"/>
            <a:ext cx="7268666" cy="1323439"/>
          </a:xfrm>
          <a:prstGeom prst="rect">
            <a:avLst/>
          </a:prstGeom>
          <a:noFill/>
          <a:ln w="76200">
            <a:solidFill>
              <a:schemeClr val="bg1"/>
            </a:solidFill>
          </a:ln>
        </p:spPr>
        <p:txBody>
          <a:bodyPr wrap="square" rtlCol="0">
            <a:spAutoFit/>
          </a:bodyPr>
          <a:lstStyle/>
          <a:p>
            <a:pPr eaLnBrk="0" fontAlgn="base" hangingPunct="0">
              <a:spcBef>
                <a:spcPct val="0"/>
              </a:spcBef>
              <a:spcAft>
                <a:spcPct val="0"/>
              </a:spcAft>
            </a:pPr>
            <a:endParaRPr lang="pt-BR" sz="2000" b="1" dirty="0" smtClean="0">
              <a:solidFill>
                <a:srgbClr val="004B78"/>
              </a:solidFill>
              <a:latin typeface="Arial" panose="020B0604020202020204" pitchFamily="34" charset="0"/>
              <a:cs typeface="Arial" panose="020B0604020202020204" pitchFamily="34" charset="0"/>
            </a:endParaRPr>
          </a:p>
          <a:p>
            <a:pPr lvl="0" eaLnBrk="0" fontAlgn="base" hangingPunct="0">
              <a:spcBef>
                <a:spcPct val="0"/>
              </a:spcBef>
              <a:spcAft>
                <a:spcPct val="0"/>
              </a:spcAft>
            </a:pPr>
            <a:r>
              <a:rPr lang="it-IT" altLang="pt-BR" sz="2000" b="1" dirty="0" smtClean="0">
                <a:solidFill>
                  <a:srgbClr val="004B78"/>
                </a:solidFill>
                <a:latin typeface="Arial" panose="020B0604020202020204" pitchFamily="34" charset="0"/>
                <a:cs typeface="Arial" panose="020B0604020202020204" pitchFamily="34" charset="0"/>
              </a:rPr>
              <a:t>1- </a:t>
            </a:r>
            <a:r>
              <a:rPr lang="it-IT" altLang="pt-BR" sz="2000" b="1" dirty="0">
                <a:solidFill>
                  <a:srgbClr val="004B78"/>
                </a:solidFill>
                <a:latin typeface="Arial" panose="020B0604020202020204" pitchFamily="34" charset="0"/>
                <a:cs typeface="Arial" panose="020B0604020202020204" pitchFamily="34" charset="0"/>
              </a:rPr>
              <a:t>Scala della depressione geriatrica Yesavage - EDG-15</a:t>
            </a:r>
            <a:r>
              <a:rPr lang="it-IT" altLang="pt-BR" sz="2000" b="1" dirty="0" smtClean="0">
                <a:solidFill>
                  <a:srgbClr val="004B78"/>
                </a:solidFill>
                <a:latin typeface="Arial" panose="020B0604020202020204" pitchFamily="34" charset="0"/>
                <a:cs typeface="Arial" panose="020B0604020202020204" pitchFamily="34" charset="0"/>
              </a:rPr>
              <a:t>;</a:t>
            </a:r>
            <a:endParaRPr lang="it-IT" altLang="pt-BR" sz="2000" b="1" dirty="0">
              <a:solidFill>
                <a:srgbClr val="004B78"/>
              </a:solidFill>
              <a:latin typeface="Arial" panose="020B0604020202020204" pitchFamily="34" charset="0"/>
              <a:cs typeface="Arial" panose="020B0604020202020204" pitchFamily="34" charset="0"/>
            </a:endParaRPr>
          </a:p>
          <a:p>
            <a:pPr lvl="0" eaLnBrk="0" fontAlgn="base" hangingPunct="0">
              <a:spcBef>
                <a:spcPct val="0"/>
              </a:spcBef>
              <a:spcAft>
                <a:spcPct val="0"/>
              </a:spcAft>
            </a:pPr>
            <a:r>
              <a:rPr lang="it-IT" altLang="pt-BR" sz="2000" b="1" dirty="0">
                <a:solidFill>
                  <a:srgbClr val="004B78"/>
                </a:solidFill>
                <a:latin typeface="Arial" panose="020B0604020202020204" pitchFamily="34" charset="0"/>
                <a:cs typeface="Arial" panose="020B0604020202020204" pitchFamily="34" charset="0"/>
              </a:rPr>
              <a:t>2 - Mini esame dello stato mentale</a:t>
            </a:r>
            <a:r>
              <a:rPr lang="it-IT" altLang="pt-BR" sz="2000" b="1" dirty="0" smtClean="0">
                <a:solidFill>
                  <a:srgbClr val="004B78"/>
                </a:solidFill>
                <a:latin typeface="Arial" panose="020B0604020202020204" pitchFamily="34" charset="0"/>
                <a:cs typeface="Arial" panose="020B0604020202020204" pitchFamily="34" charset="0"/>
              </a:rPr>
              <a:t>;</a:t>
            </a:r>
            <a:endParaRPr lang="it-IT" altLang="pt-BR" sz="1600" dirty="0">
              <a:solidFill>
                <a:srgbClr val="202124"/>
              </a:solidFill>
              <a:latin typeface="inherit"/>
            </a:endParaRPr>
          </a:p>
          <a:p>
            <a:pPr eaLnBrk="0" fontAlgn="base" hangingPunct="0">
              <a:spcBef>
                <a:spcPct val="0"/>
              </a:spcBef>
              <a:spcAft>
                <a:spcPct val="0"/>
              </a:spcAft>
            </a:pPr>
            <a:r>
              <a:rPr lang="it-IT" altLang="pt-BR" sz="2000" b="1" dirty="0">
                <a:solidFill>
                  <a:srgbClr val="004B78"/>
                </a:solidFill>
                <a:latin typeface="Arial" panose="020B0604020202020204" pitchFamily="34" charset="0"/>
                <a:cs typeface="Arial" panose="020B0604020202020204" pitchFamily="34" charset="0"/>
              </a:rPr>
              <a:t>3 - Programmi affettivi positivi e negativi (PANAS). </a:t>
            </a:r>
          </a:p>
        </p:txBody>
      </p:sp>
      <p:sp>
        <p:nvSpPr>
          <p:cNvPr id="10" name="CaixaDeTexto 9"/>
          <p:cNvSpPr txBox="1"/>
          <p:nvPr/>
        </p:nvSpPr>
        <p:spPr>
          <a:xfrm flipH="1">
            <a:off x="6596991" y="2624212"/>
            <a:ext cx="5313359" cy="1631216"/>
          </a:xfrm>
          <a:prstGeom prst="rect">
            <a:avLst/>
          </a:prstGeom>
          <a:noFill/>
          <a:ln w="76200">
            <a:solidFill>
              <a:schemeClr val="bg1"/>
            </a:solidFill>
          </a:ln>
        </p:spPr>
        <p:txBody>
          <a:bodyPr wrap="square" rtlCol="0">
            <a:spAutoFit/>
          </a:bodyPr>
          <a:lstStyle/>
          <a:p>
            <a:r>
              <a:rPr lang="it-IT" altLang="pt-BR" sz="2000" b="1" dirty="0" smtClean="0">
                <a:solidFill>
                  <a:srgbClr val="004B78"/>
                </a:solidFill>
                <a:latin typeface="Arial" panose="020B0604020202020204" pitchFamily="34" charset="0"/>
                <a:cs typeface="Arial" panose="020B0604020202020204" pitchFamily="34" charset="0"/>
              </a:rPr>
              <a:t>1 - Sit-to-stand in 30 secondi</a:t>
            </a:r>
          </a:p>
          <a:p>
            <a:r>
              <a:rPr lang="it-IT" altLang="pt-BR" sz="2000" b="1" dirty="0" smtClean="0">
                <a:solidFill>
                  <a:srgbClr val="004B78"/>
                </a:solidFill>
                <a:latin typeface="Arial" panose="020B0604020202020204" pitchFamily="34" charset="0"/>
                <a:cs typeface="Arial" panose="020B0604020202020204" pitchFamily="34" charset="0"/>
              </a:rPr>
              <a:t>2 -</a:t>
            </a:r>
            <a:r>
              <a:rPr lang="en-US" altLang="pt-BR" sz="2000" b="1" dirty="0" smtClean="0">
                <a:solidFill>
                  <a:srgbClr val="004B78"/>
                </a:solidFill>
                <a:latin typeface="Arial" panose="020B0604020202020204" pitchFamily="34" charset="0"/>
                <a:cs typeface="Arial" panose="020B0604020202020204" pitchFamily="34" charset="0"/>
              </a:rPr>
              <a:t>Timed Up and Go Test</a:t>
            </a:r>
          </a:p>
          <a:p>
            <a:r>
              <a:rPr lang="en-US" altLang="pt-BR" sz="2000" b="1" dirty="0" smtClean="0">
                <a:solidFill>
                  <a:srgbClr val="004B78"/>
                </a:solidFill>
                <a:latin typeface="Arial" panose="020B0604020202020204" pitchFamily="34" charset="0"/>
                <a:cs typeface="Arial" panose="020B0604020202020204" pitchFamily="34" charset="0"/>
              </a:rPr>
              <a:t>3 - Functional Reach</a:t>
            </a:r>
          </a:p>
          <a:p>
            <a:r>
              <a:rPr lang="en-US" altLang="pt-BR" sz="2000" b="1" dirty="0" smtClean="0">
                <a:solidFill>
                  <a:srgbClr val="004B78"/>
                </a:solidFill>
                <a:latin typeface="Arial" panose="020B0604020202020204" pitchFamily="34" charset="0"/>
                <a:cs typeface="Arial" panose="020B0604020202020204" pitchFamily="34" charset="0"/>
              </a:rPr>
              <a:t>4 - Scala di </a:t>
            </a:r>
            <a:r>
              <a:rPr lang="en-US" altLang="pt-BR" sz="2000" b="1" dirty="0" err="1" smtClean="0">
                <a:solidFill>
                  <a:srgbClr val="004B78"/>
                </a:solidFill>
                <a:latin typeface="Arial" panose="020B0604020202020204" pitchFamily="34" charset="0"/>
                <a:cs typeface="Arial" panose="020B0604020202020204" pitchFamily="34" charset="0"/>
              </a:rPr>
              <a:t>equilíbrio</a:t>
            </a:r>
            <a:r>
              <a:rPr lang="en-US" altLang="pt-BR" sz="2000" b="1" dirty="0" smtClean="0">
                <a:solidFill>
                  <a:srgbClr val="004B78"/>
                </a:solidFill>
                <a:latin typeface="Arial" panose="020B0604020202020204" pitchFamily="34" charset="0"/>
                <a:cs typeface="Arial" panose="020B0604020202020204" pitchFamily="34" charset="0"/>
              </a:rPr>
              <a:t> BERG</a:t>
            </a:r>
          </a:p>
          <a:p>
            <a:endParaRPr lang="it-IT" altLang="pt-BR" sz="2000" b="1" dirty="0" smtClean="0">
              <a:solidFill>
                <a:srgbClr val="004B78"/>
              </a:solidFill>
              <a:latin typeface="Arial" panose="020B0604020202020204" pitchFamily="34" charset="0"/>
              <a:cs typeface="Arial" panose="020B0604020202020204" pitchFamily="34" charset="0"/>
            </a:endParaRPr>
          </a:p>
        </p:txBody>
      </p:sp>
      <p:sp>
        <p:nvSpPr>
          <p:cNvPr id="14" name="CaixaDeTexto 13"/>
          <p:cNvSpPr txBox="1"/>
          <p:nvPr/>
        </p:nvSpPr>
        <p:spPr>
          <a:xfrm flipH="1">
            <a:off x="6740113" y="4723676"/>
            <a:ext cx="3839147" cy="954107"/>
          </a:xfrm>
          <a:prstGeom prst="rect">
            <a:avLst/>
          </a:prstGeom>
          <a:noFill/>
          <a:ln w="76200">
            <a:solidFill>
              <a:schemeClr val="bg1"/>
            </a:solidFill>
          </a:ln>
        </p:spPr>
        <p:txBody>
          <a:bodyPr wrap="square" rtlCol="0">
            <a:spAutoFit/>
          </a:bodyPr>
          <a:lstStyle/>
          <a:p>
            <a:r>
              <a:rPr lang="it-IT" altLang="pt-BR" sz="2000" b="1" dirty="0" smtClean="0">
                <a:solidFill>
                  <a:srgbClr val="004B78"/>
                </a:solidFill>
                <a:latin typeface="Arial" panose="020B0604020202020204" pitchFamily="34" charset="0"/>
                <a:cs typeface="Arial" panose="020B0604020202020204" pitchFamily="34" charset="0"/>
              </a:rPr>
              <a:t>1 - Modulo breve-36 (SF-36).</a:t>
            </a:r>
          </a:p>
          <a:p>
            <a:r>
              <a:rPr lang="it-IT" altLang="pt-BR" sz="2000" b="1" dirty="0" smtClean="0">
                <a:solidFill>
                  <a:srgbClr val="004B78"/>
                </a:solidFill>
                <a:latin typeface="Arial" panose="020B0604020202020204" pitchFamily="34" charset="0"/>
                <a:cs typeface="Arial" panose="020B0604020202020204" pitchFamily="34" charset="0"/>
              </a:rPr>
              <a:t>2 - Indice di massa corporea</a:t>
            </a:r>
            <a:r>
              <a:rPr lang="it-IT" altLang="pt-BR" sz="2000" b="1" dirty="0" smtClean="0">
                <a:solidFill>
                  <a:srgbClr val="004B78"/>
                </a:solidFill>
                <a:latin typeface="Arial" panose="020B0604020202020204" pitchFamily="34" charset="0"/>
                <a:cs typeface="Arial" panose="020B0604020202020204" pitchFamily="34" charset="0"/>
              </a:rPr>
              <a:t> </a:t>
            </a:r>
            <a:endParaRPr lang="it-IT" altLang="pt-BR" sz="2000" b="1" dirty="0">
              <a:solidFill>
                <a:srgbClr val="004B78"/>
              </a:solidFill>
              <a:latin typeface="Arial" panose="020B0604020202020204" pitchFamily="34" charset="0"/>
              <a:cs typeface="Arial" panose="020B0604020202020204" pitchFamily="34" charset="0"/>
            </a:endParaRPr>
          </a:p>
          <a:p>
            <a:endParaRPr lang="pt-BR" sz="1600" dirty="0">
              <a:latin typeface="Arial" panose="020B0604020202020204" pitchFamily="34" charset="0"/>
              <a:cs typeface="Arial" panose="020B0604020202020204" pitchFamily="34" charset="0"/>
            </a:endParaRPr>
          </a:p>
        </p:txBody>
      </p:sp>
      <p:sp>
        <p:nvSpPr>
          <p:cNvPr id="18" name="CaixaDeTexto 17"/>
          <p:cNvSpPr txBox="1"/>
          <p:nvPr/>
        </p:nvSpPr>
        <p:spPr>
          <a:xfrm flipH="1">
            <a:off x="1554221" y="1236784"/>
            <a:ext cx="3208379" cy="830997"/>
          </a:xfrm>
          <a:prstGeom prst="rect">
            <a:avLst/>
          </a:prstGeom>
          <a:noFill/>
        </p:spPr>
        <p:txBody>
          <a:bodyPr wrap="square" rtlCol="0">
            <a:spAutoFit/>
          </a:bodyPr>
          <a:lstStyle/>
          <a:p>
            <a:r>
              <a:rPr lang="it-IT" altLang="pt-BR" sz="2400" b="1" dirty="0" smtClean="0">
                <a:solidFill>
                  <a:srgbClr val="004B78"/>
                </a:solidFill>
                <a:latin typeface="Arial" panose="020B0604020202020204" pitchFamily="34" charset="0"/>
                <a:cs typeface="Arial" panose="020B0604020202020204" pitchFamily="34" charset="0"/>
              </a:rPr>
              <a:t>Salute mentale</a:t>
            </a:r>
          </a:p>
          <a:p>
            <a:endParaRPr lang="pt-BR" sz="2400" dirty="0"/>
          </a:p>
        </p:txBody>
      </p:sp>
      <p:sp>
        <p:nvSpPr>
          <p:cNvPr id="19" name="CaixaDeTexto 18"/>
          <p:cNvSpPr txBox="1"/>
          <p:nvPr/>
        </p:nvSpPr>
        <p:spPr>
          <a:xfrm flipH="1">
            <a:off x="544009" y="3152168"/>
            <a:ext cx="7211607" cy="830997"/>
          </a:xfrm>
          <a:prstGeom prst="rect">
            <a:avLst/>
          </a:prstGeom>
          <a:noFill/>
        </p:spPr>
        <p:txBody>
          <a:bodyPr wrap="square" rtlCol="0">
            <a:spAutoFit/>
          </a:bodyPr>
          <a:lstStyle/>
          <a:p>
            <a:r>
              <a:rPr lang="it-IT" altLang="pt-BR" sz="2400" b="1" dirty="0" smtClean="0">
                <a:solidFill>
                  <a:srgbClr val="004B78"/>
                </a:solidFill>
                <a:latin typeface="Arial" panose="020B0604020202020204" pitchFamily="34" charset="0"/>
                <a:cs typeface="Arial" panose="020B0604020202020204" pitchFamily="34" charset="0"/>
              </a:rPr>
              <a:t>Rischio di caduta / Capacità funzional</a:t>
            </a:r>
          </a:p>
          <a:p>
            <a:endParaRPr lang="pt-BR" sz="2400" dirty="0"/>
          </a:p>
        </p:txBody>
      </p:sp>
      <p:sp>
        <p:nvSpPr>
          <p:cNvPr id="20" name="CaixaDeTexto 19"/>
          <p:cNvSpPr txBox="1"/>
          <p:nvPr/>
        </p:nvSpPr>
        <p:spPr>
          <a:xfrm flipH="1">
            <a:off x="809648" y="4846786"/>
            <a:ext cx="6331932" cy="830997"/>
          </a:xfrm>
          <a:prstGeom prst="rect">
            <a:avLst/>
          </a:prstGeom>
          <a:noFill/>
        </p:spPr>
        <p:txBody>
          <a:bodyPr wrap="square" rtlCol="0">
            <a:spAutoFit/>
          </a:bodyPr>
          <a:lstStyle/>
          <a:p>
            <a:r>
              <a:rPr lang="it-IT" altLang="pt-BR" sz="2400" b="1" dirty="0" smtClean="0">
                <a:solidFill>
                  <a:srgbClr val="004B78"/>
                </a:solidFill>
                <a:latin typeface="Arial" panose="020B0604020202020204" pitchFamily="34" charset="0"/>
                <a:cs typeface="Arial" panose="020B0604020202020204" pitchFamily="34" charset="0"/>
              </a:rPr>
              <a:t>Qualità della vita / Stato nutrizionale</a:t>
            </a:r>
          </a:p>
          <a:p>
            <a:endParaRPr lang="pt-BR" sz="2400" dirty="0"/>
          </a:p>
        </p:txBody>
      </p:sp>
      <p:sp>
        <p:nvSpPr>
          <p:cNvPr id="21" name="Retângulo 20"/>
          <p:cNvSpPr/>
          <p:nvPr/>
        </p:nvSpPr>
        <p:spPr>
          <a:xfrm>
            <a:off x="3909385" y="376182"/>
            <a:ext cx="4887877" cy="584775"/>
          </a:xfrm>
          <a:prstGeom prst="rect">
            <a:avLst/>
          </a:prstGeom>
        </p:spPr>
        <p:txBody>
          <a:bodyPr wrap="none">
            <a:spAutoFit/>
          </a:bodyPr>
          <a:lstStyle/>
          <a:p>
            <a:r>
              <a:rPr lang="it-IT" altLang="pt-BR" sz="3200" b="1" dirty="0" smtClean="0">
                <a:solidFill>
                  <a:srgbClr val="004B78"/>
                </a:solidFill>
                <a:latin typeface="Arial" panose="020B0604020202020204" pitchFamily="34" charset="0"/>
                <a:cs typeface="Arial" panose="020B0604020202020204" pitchFamily="34" charset="0"/>
              </a:rPr>
              <a:t>Terapia fisica in gruppo </a:t>
            </a:r>
            <a:endParaRPr lang="pt-BR" sz="3200" dirty="0"/>
          </a:p>
        </p:txBody>
      </p:sp>
      <p:sp>
        <p:nvSpPr>
          <p:cNvPr id="22" name="Retângulo 21">
            <a:extLst>
              <a:ext uri="{FF2B5EF4-FFF2-40B4-BE49-F238E27FC236}">
                <a16:creationId xmlns:a16="http://schemas.microsoft.com/office/drawing/2014/main" xmlns="" id="{6AEF939F-5600-4DD8-A056-D76CACF4EEE4}"/>
              </a:ext>
            </a:extLst>
          </p:cNvPr>
          <p:cNvSpPr/>
          <p:nvPr/>
        </p:nvSpPr>
        <p:spPr>
          <a:xfrm>
            <a:off x="224621" y="6106047"/>
            <a:ext cx="11748844" cy="646331"/>
          </a:xfrm>
          <a:prstGeom prst="rect">
            <a:avLst/>
          </a:prstGeom>
        </p:spPr>
        <p:txBody>
          <a:bodyPr wrap="square">
            <a:spAutoFit/>
          </a:bodyPr>
          <a:lstStyle/>
          <a:p>
            <a:pPr lvl="0" eaLnBrk="0" fontAlgn="base" hangingPunct="0">
              <a:spcBef>
                <a:spcPct val="0"/>
              </a:spcBef>
              <a:spcAft>
                <a:spcPct val="0"/>
              </a:spcAft>
            </a:pPr>
            <a:r>
              <a:rPr lang="it-IT" altLang="pt-BR" b="1" dirty="0">
                <a:solidFill>
                  <a:srgbClr val="004B78"/>
                </a:solidFill>
                <a:latin typeface="Arial" panose="020B0604020202020204" pitchFamily="34" charset="0"/>
                <a:cs typeface="Arial" panose="020B0604020202020204" pitchFamily="34" charset="0"/>
              </a:rPr>
              <a:t>Lo studio </a:t>
            </a:r>
            <a:r>
              <a:rPr lang="it-IT" altLang="pt-BR" b="1" dirty="0" smtClean="0">
                <a:solidFill>
                  <a:srgbClr val="004B78"/>
                </a:solidFill>
                <a:latin typeface="Arial" panose="020B0604020202020204" pitchFamily="34" charset="0"/>
                <a:cs typeface="Arial" panose="020B0604020202020204" pitchFamily="34" charset="0"/>
              </a:rPr>
              <a:t>è in corso presso </a:t>
            </a:r>
            <a:r>
              <a:rPr lang="it-IT" altLang="pt-BR" b="1" dirty="0">
                <a:solidFill>
                  <a:srgbClr val="004B78"/>
                </a:solidFill>
                <a:latin typeface="Arial" panose="020B0604020202020204" pitchFamily="34" charset="0"/>
                <a:cs typeface="Arial" panose="020B0604020202020204" pitchFamily="34" charset="0"/>
              </a:rPr>
              <a:t>l'Instituto de Longa Permanência chiamato Lar Franciscano, situato in Rua Miguel Ângelo, numero 725, Cachambi, Rio de Janeiro – RJ, Brasile. </a:t>
            </a:r>
          </a:p>
        </p:txBody>
      </p:sp>
    </p:spTree>
    <p:extLst>
      <p:ext uri="{BB962C8B-B14F-4D97-AF65-F5344CB8AC3E}">
        <p14:creationId xmlns:p14="http://schemas.microsoft.com/office/powerpoint/2010/main" val="1818840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4" name="Project00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5" y="92075"/>
            <a:ext cx="12192000" cy="6858000"/>
          </a:xfrm>
          <a:prstGeom prst="rect">
            <a:avLst/>
          </a:prstGeom>
        </p:spPr>
      </p:pic>
    </p:spTree>
    <p:extLst>
      <p:ext uri="{BB962C8B-B14F-4D97-AF65-F5344CB8AC3E}">
        <p14:creationId xmlns:p14="http://schemas.microsoft.com/office/powerpoint/2010/main" val="24256404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a:extLst>
              <a:ext uri="{FF2B5EF4-FFF2-40B4-BE49-F238E27FC236}">
                <a16:creationId xmlns:a16="http://schemas.microsoft.com/office/drawing/2014/main" xmlns="" id="{C00EFAF3-439B-4263-A82A-D4FCF397A430}"/>
              </a:ext>
            </a:extLst>
          </p:cNvPr>
          <p:cNvSpPr/>
          <p:nvPr/>
        </p:nvSpPr>
        <p:spPr>
          <a:xfrm>
            <a:off x="0" y="0"/>
            <a:ext cx="12192000" cy="6858000"/>
          </a:xfrm>
          <a:prstGeom prst="rect">
            <a:avLst/>
          </a:prstGeom>
          <a:solidFill>
            <a:srgbClr val="8CD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p:cNvPicPr>
            <a:picLocks noChangeAspect="1"/>
          </p:cNvPicPr>
          <p:nvPr/>
        </p:nvPicPr>
        <p:blipFill>
          <a:blip r:embed="rId2"/>
          <a:stretch>
            <a:fillRect/>
          </a:stretch>
        </p:blipFill>
        <p:spPr>
          <a:xfrm>
            <a:off x="0" y="1563007"/>
            <a:ext cx="7511143" cy="5403850"/>
          </a:xfrm>
          <a:prstGeom prst="rect">
            <a:avLst/>
          </a:prstGeom>
        </p:spPr>
      </p:pic>
      <p:pic>
        <p:nvPicPr>
          <p:cNvPr id="6" name="Imagem 5"/>
          <p:cNvPicPr>
            <a:picLocks noChangeAspect="1"/>
          </p:cNvPicPr>
          <p:nvPr/>
        </p:nvPicPr>
        <p:blipFill>
          <a:blip r:embed="rId3"/>
          <a:stretch>
            <a:fillRect/>
          </a:stretch>
        </p:blipFill>
        <p:spPr>
          <a:xfrm>
            <a:off x="7361207" y="3234905"/>
            <a:ext cx="4830793" cy="3623095"/>
          </a:xfrm>
          <a:prstGeom prst="rect">
            <a:avLst/>
          </a:prstGeom>
        </p:spPr>
      </p:pic>
      <p:pic>
        <p:nvPicPr>
          <p:cNvPr id="7" name="Imagem 6"/>
          <p:cNvPicPr>
            <a:picLocks noChangeAspect="1"/>
          </p:cNvPicPr>
          <p:nvPr/>
        </p:nvPicPr>
        <p:blipFill>
          <a:blip r:embed="rId4"/>
          <a:stretch>
            <a:fillRect/>
          </a:stretch>
        </p:blipFill>
        <p:spPr>
          <a:xfrm>
            <a:off x="7193199" y="0"/>
            <a:ext cx="4998801" cy="3659295"/>
          </a:xfrm>
          <a:prstGeom prst="rect">
            <a:avLst/>
          </a:prstGeom>
        </p:spPr>
      </p:pic>
      <p:pic>
        <p:nvPicPr>
          <p:cNvPr id="9" name="Imagem 8" descr="Logotipo&#10;&#10;Descrição gerada automaticamente">
            <a:extLst>
              <a:ext uri="{FF2B5EF4-FFF2-40B4-BE49-F238E27FC236}">
                <a16:creationId xmlns:a16="http://schemas.microsoft.com/office/drawing/2014/main" xmlns="" id="{F32AA55B-CC16-4C97-800A-AAF63B148F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661" y="195185"/>
            <a:ext cx="2153779" cy="837332"/>
          </a:xfrm>
          <a:prstGeom prst="rect">
            <a:avLst/>
          </a:prstGeom>
        </p:spPr>
      </p:pic>
      <p:sp>
        <p:nvSpPr>
          <p:cNvPr id="10" name="TextBox 11">
            <a:extLst>
              <a:ext uri="{FF2B5EF4-FFF2-40B4-BE49-F238E27FC236}">
                <a16:creationId xmlns:a16="http://schemas.microsoft.com/office/drawing/2014/main" xmlns="" id="{9592FA97-9E90-44BD-8750-54FEBAEB013D}"/>
              </a:ext>
            </a:extLst>
          </p:cNvPr>
          <p:cNvSpPr txBox="1"/>
          <p:nvPr/>
        </p:nvSpPr>
        <p:spPr>
          <a:xfrm>
            <a:off x="3156167" y="263076"/>
            <a:ext cx="5341493" cy="769441"/>
          </a:xfrm>
          <a:prstGeom prst="rect">
            <a:avLst/>
          </a:prstGeom>
        </p:spPr>
        <p:txBody>
          <a:bodyPr wrap="square" lIns="0" tIns="0" rIns="0" bIns="0" rtlCol="0" anchor="t">
            <a:spAutoFit/>
          </a:bodyPr>
          <a:lstStyle/>
          <a:p>
            <a:pPr fontAlgn="t"/>
            <a:r>
              <a:rPr lang="en-US" sz="5000" b="1" dirty="0" smtClean="0">
                <a:solidFill>
                  <a:srgbClr val="004B78"/>
                </a:solidFill>
                <a:latin typeface="Arial" panose="020B0604020202020204" pitchFamily="34" charset="0"/>
                <a:cs typeface="Arial" panose="020B0604020202020204" pitchFamily="34" charset="0"/>
              </a:rPr>
              <a:t>OBRIGADA!</a:t>
            </a:r>
            <a:endParaRPr lang="en-US" sz="5000" b="1" dirty="0">
              <a:solidFill>
                <a:srgbClr val="004B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925800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TotalTime>
  <Words>754</Words>
  <Application>Microsoft Office PowerPoint</Application>
  <PresentationFormat>Widescreen</PresentationFormat>
  <Paragraphs>158</Paragraphs>
  <Slides>28</Slides>
  <Notes>0</Notes>
  <HiddenSlides>0</HiddenSlides>
  <MMClips>2</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28</vt:i4>
      </vt:variant>
    </vt:vector>
  </HeadingPairs>
  <TitlesOfParts>
    <vt:vector size="34" baseType="lpstr">
      <vt:lpstr>Arial</vt:lpstr>
      <vt:lpstr>Arial</vt:lpstr>
      <vt:lpstr>Calibri</vt:lpstr>
      <vt:lpstr>Calibri Light</vt:lpstr>
      <vt:lpstr>inherit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Conta da Microsoft</dc:creator>
  <cp:lastModifiedBy>Conta da Microsoft</cp:lastModifiedBy>
  <cp:revision>33</cp:revision>
  <dcterms:created xsi:type="dcterms:W3CDTF">2023-02-13T13:06:34Z</dcterms:created>
  <dcterms:modified xsi:type="dcterms:W3CDTF">2023-02-13T17:51:39Z</dcterms:modified>
</cp:coreProperties>
</file>