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media1.mp4" ContentType="video/unknown"/>
  <Override PartName="/ppt/media/media2.mp4" ContentType="video/unknown"/>
  <Override PartName="/ppt/media/image3.jpeg" ContentType="image/jpeg"/>
  <Override PartName="/ppt/media/media3.mp4" ContentType="video/unknown"/>
  <Override PartName="/ppt/media/image4.jpeg" ContentType="image/jpeg"/>
  <Override PartName="/ppt/media/image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Texto do Título</a:t>
            </a:r>
          </a:p>
        </p:txBody>
      </p:sp>
      <p:sp>
        <p:nvSpPr>
          <p:cNvPr id="12" name="Nível de Corpo Um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ista de praia e mar de uma duna de areia com grama"/>
          <p:cNvSpPr/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exto do Título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Texto do Título</a:t>
            </a:r>
          </a:p>
        </p:txBody>
      </p:sp>
      <p:sp>
        <p:nvSpPr>
          <p:cNvPr id="22" name="Nível de Corpo Um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- Ce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o Título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31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arça sobrevoando uma praia com uma cerca baixa à frente"/>
          <p:cNvSpPr/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exto do Título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Texto do Título</a:t>
            </a:r>
          </a:p>
        </p:txBody>
      </p:sp>
      <p:sp>
        <p:nvSpPr>
          <p:cNvPr id="40" name="Nível de Corpo Um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1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-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49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e 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57" name="Nível de Corpo U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5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, Marcadores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rilha de areia entre duas colinas rumo ao oceano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67" name="Nível de Corpo Um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6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ível de Corpo Um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7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rês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rilha de areia entre duas colinas rumo ao oceano"/>
          <p:cNvSpPr/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Garça sobrevoando uma praia com uma cerca baixa à frente"/>
          <p:cNvSpPr/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Vista de praia e mar de uma duna de areia com grama"/>
          <p:cNvSpPr/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aime Silveira"/>
          <p:cNvSpPr txBox="1"/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–Jaime Silveira</a:t>
            </a:r>
          </a:p>
        </p:txBody>
      </p:sp>
      <p:sp>
        <p:nvSpPr>
          <p:cNvPr id="94" name="“Digite uma citação aqui.”"/>
          <p:cNvSpPr txBox="1"/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“Digite uma citação aqui.” </a:t>
            </a:r>
          </a:p>
        </p:txBody>
      </p:sp>
      <p:sp>
        <p:nvSpPr>
          <p:cNvPr id="9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Vista de praia e mar de uma duna de areia com grama"/>
          <p:cNvSpPr/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o do Título"/>
          <p:cNvSpPr txBox="1"/>
          <p:nvPr>
            <p:ph type="title"/>
          </p:nvPr>
        </p:nvSpPr>
        <p:spPr>
          <a:xfrm>
            <a:off x="4419600" y="3689350"/>
            <a:ext cx="15544800" cy="4083050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defRPr sz="8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118" name="Nível de Corpo Um…"/>
          <p:cNvSpPr txBox="1"/>
          <p:nvPr>
            <p:ph type="body" sz="half" idx="1"/>
          </p:nvPr>
        </p:nvSpPr>
        <p:spPr>
          <a:xfrm>
            <a:off x="5791200" y="7772400"/>
            <a:ext cx="12801600" cy="5943600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0" indent="0" algn="ctr" defTabSz="1828800">
              <a:spcBef>
                <a:spcPts val="1500"/>
              </a:spcBef>
              <a:buSzTx/>
              <a:buNone/>
              <a:defRPr sz="6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457200" algn="ctr" defTabSz="1828800">
              <a:spcBef>
                <a:spcPts val="1500"/>
              </a:spcBef>
              <a:buSzTx/>
              <a:buNone/>
              <a:defRPr sz="6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914400" algn="ctr" defTabSz="1828800">
              <a:spcBef>
                <a:spcPts val="1500"/>
              </a:spcBef>
              <a:buSzTx/>
              <a:buNone/>
              <a:defRPr sz="6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1371600" algn="ctr" defTabSz="1828800">
              <a:spcBef>
                <a:spcPts val="1500"/>
              </a:spcBef>
              <a:buSzTx/>
              <a:buNone/>
              <a:defRPr sz="6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828800" algn="ctr" defTabSz="1828800">
              <a:spcBef>
                <a:spcPts val="1500"/>
              </a:spcBef>
              <a:buSzTx/>
              <a:buNone/>
              <a:defRPr sz="6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19" name="Número do Slide"/>
          <p:cNvSpPr txBox="1"/>
          <p:nvPr>
            <p:ph type="sldNum" sz="quarter" idx="2"/>
          </p:nvPr>
        </p:nvSpPr>
        <p:spPr>
          <a:xfrm>
            <a:off x="16154400" y="12808585"/>
            <a:ext cx="4267200" cy="538480"/>
          </a:xfrm>
          <a:prstGeom prst="rect">
            <a:avLst/>
          </a:prstGeom>
        </p:spPr>
        <p:txBody>
          <a:bodyPr wrap="square" lIns="91439" tIns="91439" rIns="91439" bIns="91439" anchor="ctr"/>
          <a:lstStyle>
            <a:lvl1pPr algn="r" defTabSz="18288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Texto do Título</a:t>
            </a:r>
          </a:p>
        </p:txBody>
      </p:sp>
      <p:sp>
        <p:nvSpPr>
          <p:cNvPr id="3" name="Nível de Corpo Um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" name="Número do Slide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mailto:kelsonj@ufpi.edu.br" TargetMode="External"/><Relationship Id="rId3" Type="http://schemas.openxmlformats.org/officeDocument/2006/relationships/image" Target="../media/image1.tif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6.png"/><Relationship Id="rId4" Type="http://schemas.openxmlformats.org/officeDocument/2006/relationships/video" Target="../media/media1.mp4"/><Relationship Id="rId5" Type="http://schemas.microsoft.com/office/2007/relationships/media" Target="../media/media1.mp4"/><Relationship Id="rId6" Type="http://schemas.openxmlformats.org/officeDocument/2006/relationships/image" Target="../media/image7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3" Type="http://schemas.microsoft.com/office/2007/relationships/media" Target="../media/media2.mp4"/><Relationship Id="rId4" Type="http://schemas.openxmlformats.org/officeDocument/2006/relationships/image" Target="../media/image8.png"/><Relationship Id="rId5" Type="http://schemas.openxmlformats.org/officeDocument/2006/relationships/image" Target="../media/image3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3" Type="http://schemas.microsoft.com/office/2007/relationships/media" Target="../media/media3.mp4"/><Relationship Id="rId4" Type="http://schemas.openxmlformats.org/officeDocument/2006/relationships/image" Target="../media/image9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tif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ommunity based diagnosis of Parkinsonism as a medical university extension project"/>
          <p:cNvSpPr txBox="1"/>
          <p:nvPr>
            <p:ph type="title"/>
          </p:nvPr>
        </p:nvSpPr>
        <p:spPr>
          <a:xfrm>
            <a:off x="1187457" y="5829895"/>
            <a:ext cx="22305365" cy="205621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hueOff val="260011"/>
                  <a:satOff val="17755"/>
                  <a:lumOff val="-25437"/>
                </a:schemeClr>
              </a:gs>
            </a:gsLst>
            <a:lin ang="5400000"/>
          </a:gradFill>
          <a:ln>
            <a:solidFill>
              <a:srgbClr val="46AAC4"/>
            </a:solidFill>
            <a:bevel/>
          </a:ln>
        </p:spPr>
        <p:txBody>
          <a:bodyPr/>
          <a:lstStyle>
            <a:lvl1pPr defTabSz="448055">
              <a:lnSpc>
                <a:spcPct val="150000"/>
              </a:lnSpc>
              <a:defRPr sz="5096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>
                <a:uFillTx/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rPr>
              <a:t>Community based diagnosis of Parkinsonism as a medical university extension project</a:t>
            </a:r>
          </a:p>
        </p:txBody>
      </p:sp>
      <p:sp>
        <p:nvSpPr>
          <p:cNvPr id="129" name="Presented by Prof. Kelson James…"/>
          <p:cNvSpPr txBox="1"/>
          <p:nvPr>
            <p:ph type="body" sz="quarter" idx="1"/>
          </p:nvPr>
        </p:nvSpPr>
        <p:spPr>
          <a:xfrm>
            <a:off x="15320134" y="10981208"/>
            <a:ext cx="8442673" cy="207526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ts val="800"/>
              </a:spcBef>
              <a:defRPr sz="5000"/>
            </a:pPr>
            <a:r>
              <a:t>Presented by Prof. Kelson James</a:t>
            </a:r>
          </a:p>
          <a:p>
            <a:pPr>
              <a:lnSpc>
                <a:spcPct val="80000"/>
              </a:lnSpc>
              <a:spcBef>
                <a:spcPts val="800"/>
              </a:spcBef>
              <a:defRPr sz="5000"/>
            </a:pPr>
            <a:r>
              <a:t>E-mail: </a:t>
            </a:r>
            <a:r>
              <a:rPr u="sng">
                <a:hlinkClick r:id="rId2" invalidUrl="" action="" tgtFrame="" tooltip="" history="1" highlightClick="0" endSnd="0"/>
              </a:rPr>
              <a:t>kelsonj@ufpi.edu.br</a:t>
            </a:r>
          </a:p>
        </p:txBody>
      </p:sp>
      <p:pic>
        <p:nvPicPr>
          <p:cNvPr id="130" name="Imagem" descr="Imagem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04396" y="395429"/>
            <a:ext cx="1741990" cy="268516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3" name="Picture 2"/>
          <p:cNvGrpSpPr/>
          <p:nvPr/>
        </p:nvGrpSpPr>
        <p:grpSpPr>
          <a:xfrm>
            <a:off x="19150998" y="570894"/>
            <a:ext cx="3717989" cy="2334236"/>
            <a:chOff x="0" y="0"/>
            <a:chExt cx="3717988" cy="2334235"/>
          </a:xfrm>
        </p:grpSpPr>
        <p:sp>
          <p:nvSpPr>
            <p:cNvPr id="131" name="Retângulo"/>
            <p:cNvSpPr/>
            <p:nvPr/>
          </p:nvSpPr>
          <p:spPr>
            <a:xfrm>
              <a:off x="0" y="0"/>
              <a:ext cx="3717989" cy="2334236"/>
            </a:xfrm>
            <a:prstGeom prst="rect">
              <a:avLst/>
            </a:prstGeom>
            <a:gradFill flip="none" rotWithShape="1">
              <a:gsLst>
                <a:gs pos="0">
                  <a:srgbClr val="3A5D68"/>
                </a:gs>
                <a:gs pos="50000">
                  <a:srgbClr val="578897"/>
                </a:gs>
                <a:gs pos="100000">
                  <a:srgbClr val="69A3B5"/>
                </a:gs>
              </a:gsLst>
              <a:lin ang="81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1828800">
                <a:defRPr b="0" sz="3600">
                  <a:latin typeface="Gill Sans MT"/>
                  <a:ea typeface="Gill Sans MT"/>
                  <a:cs typeface="Gill Sans MT"/>
                  <a:sym typeface="Gill Sans MT"/>
                </a:defRPr>
              </a:pPr>
            </a:p>
          </p:txBody>
        </p:sp>
        <p:pic>
          <p:nvPicPr>
            <p:cNvPr id="132" name="image4.png" descr="image4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3717989" cy="23342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34" name="download.png" descr="download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430016" y="-92572"/>
            <a:ext cx="4239584" cy="3175596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Kelson James Almeida (MD, Phd), Lucia Rego Medeiros (MD, Msc), Naldiana Cerqueira  (MD, Phd), Marco Aurélio Alves"/>
          <p:cNvSpPr txBox="1"/>
          <p:nvPr/>
        </p:nvSpPr>
        <p:spPr>
          <a:xfrm>
            <a:off x="2614970" y="8334604"/>
            <a:ext cx="19869677" cy="22044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lnSpc>
                <a:spcPct val="150000"/>
              </a:lnSpc>
              <a:defRPr b="0" sz="37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>
                <a:uFillTx/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rPr>
              <a:t>Kelson James Almeida (MD, Phd), Lucia Rego Medeiros (MD, Msc), Naldiana Cerqueira  (MD, Phd), Marco Aurélio Alves</a:t>
            </a:r>
            <a:endParaRPr>
              <a:uFill>
                <a:solidFill>
                  <a:srgbClr val="000000"/>
                </a:solidFill>
              </a:u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Introduction"/>
          <p:cNvSpPr txBox="1"/>
          <p:nvPr>
            <p:ph type="title"/>
          </p:nvPr>
        </p:nvSpPr>
        <p:spPr>
          <a:xfrm>
            <a:off x="667780" y="355600"/>
            <a:ext cx="23187980" cy="22860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hueOff val="260011"/>
                  <a:satOff val="17755"/>
                  <a:lumOff val="-25437"/>
                </a:schemeClr>
              </a:gs>
            </a:gsLst>
            <a:lin ang="5400000"/>
          </a:gradFill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Introduction</a:t>
            </a:r>
          </a:p>
        </p:txBody>
      </p:sp>
      <p:sp>
        <p:nvSpPr>
          <p:cNvPr id="138" name="Parkinson's disease affects 1% of the world population over 55 years old or 0.3% of the general population…"/>
          <p:cNvSpPr txBox="1"/>
          <p:nvPr>
            <p:ph type="body" idx="1"/>
          </p:nvPr>
        </p:nvSpPr>
        <p:spPr>
          <a:xfrm>
            <a:off x="630735" y="3098800"/>
            <a:ext cx="23122529" cy="10107537"/>
          </a:xfrm>
          <a:prstGeom prst="rect">
            <a:avLst/>
          </a:prstGeom>
          <a:ln w="25400">
            <a:solidFill>
              <a:schemeClr val="accent2">
                <a:hueOff val="167855"/>
                <a:satOff val="17755"/>
                <a:lumOff val="-16671"/>
              </a:schemeClr>
            </a:solidFill>
          </a:ln>
        </p:spPr>
        <p:txBody>
          <a:bodyPr/>
          <a:lstStyle/>
          <a:p>
            <a:pPr marL="449791" indent="-449791" algn="just" defTabSz="457200">
              <a:lnSpc>
                <a:spcPts val="5300"/>
              </a:lnSpc>
              <a:spcBef>
                <a:spcPts val="0"/>
              </a:spcBef>
              <a:defRPr sz="3800"/>
            </a:pPr>
            <a:r>
              <a:t>Parkinson's disease affects 1% of the world population over 55 years old or 0.3% of the general population</a:t>
            </a:r>
          </a:p>
          <a:p>
            <a:pPr marL="449791" indent="-449791" algn="just" defTabSz="457200">
              <a:lnSpc>
                <a:spcPts val="5300"/>
              </a:lnSpc>
              <a:spcBef>
                <a:spcPts val="0"/>
              </a:spcBef>
              <a:defRPr sz="3800"/>
            </a:pPr>
          </a:p>
          <a:p>
            <a:pPr marL="449791" indent="-449791" algn="just" defTabSz="457200">
              <a:lnSpc>
                <a:spcPts val="5300"/>
              </a:lnSpc>
              <a:spcBef>
                <a:spcPts val="0"/>
              </a:spcBef>
              <a:defRPr sz="3800"/>
            </a:pPr>
          </a:p>
          <a:p>
            <a:pPr marL="449791" indent="-449791" algn="just" defTabSz="457200">
              <a:lnSpc>
                <a:spcPts val="5300"/>
              </a:lnSpc>
              <a:spcBef>
                <a:spcPts val="0"/>
              </a:spcBef>
              <a:defRPr sz="3800"/>
            </a:pPr>
            <a:r>
              <a:t>Its incidence and prevalence increase with age, with a peak incidence about the sixth decade of life</a:t>
            </a:r>
          </a:p>
          <a:p>
            <a:pPr marL="449791" indent="-449791" algn="just" defTabSz="457200">
              <a:lnSpc>
                <a:spcPts val="5300"/>
              </a:lnSpc>
              <a:spcBef>
                <a:spcPts val="0"/>
              </a:spcBef>
              <a:defRPr sz="3800"/>
            </a:pPr>
          </a:p>
          <a:p>
            <a:pPr marL="449791" indent="-449791" algn="just" defTabSz="457200">
              <a:lnSpc>
                <a:spcPts val="5300"/>
              </a:lnSpc>
              <a:spcBef>
                <a:spcPts val="0"/>
              </a:spcBef>
              <a:defRPr sz="3800"/>
            </a:pPr>
          </a:p>
          <a:p>
            <a:pPr marL="449791" indent="-449791" algn="just" defTabSz="457200">
              <a:lnSpc>
                <a:spcPts val="5300"/>
              </a:lnSpc>
              <a:spcBef>
                <a:spcPts val="0"/>
              </a:spcBef>
              <a:defRPr sz="3800"/>
            </a:pPr>
            <a:r>
              <a:t>In Brazil, the Bambuí study (city of Minas Gerais) showed a prevalence of Parkinsonism of 7.2% </a:t>
            </a:r>
          </a:p>
          <a:p>
            <a:pPr marL="449791" indent="-449791" algn="just" defTabSz="457200">
              <a:lnSpc>
                <a:spcPts val="5300"/>
              </a:lnSpc>
              <a:spcBef>
                <a:spcPts val="0"/>
              </a:spcBef>
              <a:defRPr sz="3800"/>
            </a:pPr>
          </a:p>
          <a:p>
            <a:pPr marL="449791" indent="-449791" algn="just" defTabSz="457200">
              <a:lnSpc>
                <a:spcPts val="5300"/>
              </a:lnSpc>
              <a:spcBef>
                <a:spcPts val="0"/>
              </a:spcBef>
              <a:defRPr sz="3800"/>
            </a:pPr>
          </a:p>
          <a:p>
            <a:pPr marL="449791" indent="-449791" algn="just" defTabSz="457200">
              <a:lnSpc>
                <a:spcPts val="5300"/>
              </a:lnSpc>
              <a:spcBef>
                <a:spcPts val="0"/>
              </a:spcBef>
              <a:defRPr sz="3800"/>
            </a:pPr>
            <a:r>
              <a:t>here is a lack in accessing early diagnosis of Parkinson's disease</a:t>
            </a:r>
          </a:p>
        </p:txBody>
      </p:sp>
      <p:sp>
        <p:nvSpPr>
          <p:cNvPr id="139" name="(WHO, 2021)"/>
          <p:cNvSpPr txBox="1"/>
          <p:nvPr/>
        </p:nvSpPr>
        <p:spPr>
          <a:xfrm>
            <a:off x="21077477" y="5461326"/>
            <a:ext cx="2578152" cy="5975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just" defTabSz="457200">
              <a:lnSpc>
                <a:spcPts val="4800"/>
              </a:lnSpc>
              <a:defRPr b="0" sz="3400"/>
            </a:lvl1pPr>
          </a:lstStyle>
          <a:p>
            <a:pPr/>
            <a:r>
              <a:t>(WHO, 2021)</a:t>
            </a:r>
          </a:p>
        </p:txBody>
      </p:sp>
      <p:sp>
        <p:nvSpPr>
          <p:cNvPr id="140" name="(CAMPOS, 2010; MOREIRA, 2014)"/>
          <p:cNvSpPr txBox="1"/>
          <p:nvPr/>
        </p:nvSpPr>
        <p:spPr>
          <a:xfrm>
            <a:off x="17737247" y="8223552"/>
            <a:ext cx="5804536" cy="5357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just" defTabSz="457200">
              <a:lnSpc>
                <a:spcPts val="4200"/>
              </a:lnSpc>
              <a:defRPr b="0" sz="2900"/>
            </a:lvl1pPr>
          </a:lstStyle>
          <a:p>
            <a:pPr/>
            <a:r>
              <a:t>(CAMPOS, 2010; MOREIRA, 2014)</a:t>
            </a:r>
          </a:p>
        </p:txBody>
      </p:sp>
      <p:sp>
        <p:nvSpPr>
          <p:cNvPr id="141" name="(BARBOSA, 2006)"/>
          <p:cNvSpPr txBox="1"/>
          <p:nvPr/>
        </p:nvSpPr>
        <p:spPr>
          <a:xfrm>
            <a:off x="19992784" y="10291126"/>
            <a:ext cx="3388666" cy="572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just" defTabSz="457200">
              <a:lnSpc>
                <a:spcPts val="4600"/>
              </a:lnSpc>
              <a:defRPr b="0" sz="3200"/>
            </a:lvl1pPr>
          </a:lstStyle>
          <a:p>
            <a:pPr/>
            <a:r>
              <a:t>(BARBOSA, 2006)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Aim:To describe a university extension project for support in diagnosing Parkinsonism in elderly individuals from communities…"/>
          <p:cNvSpPr txBox="1"/>
          <p:nvPr>
            <p:ph type="body" idx="1"/>
          </p:nvPr>
        </p:nvSpPr>
        <p:spPr>
          <a:xfrm>
            <a:off x="718846" y="3583660"/>
            <a:ext cx="23101551" cy="9296401"/>
          </a:xfrm>
          <a:prstGeom prst="rect">
            <a:avLst/>
          </a:prstGeom>
          <a:ln w="25400">
            <a:solidFill>
              <a:schemeClr val="accent2">
                <a:hueOff val="260011"/>
                <a:satOff val="17755"/>
                <a:lumOff val="-25437"/>
              </a:schemeClr>
            </a:solidFill>
          </a:ln>
        </p:spPr>
        <p:txBody>
          <a:bodyPr/>
          <a:lstStyle/>
          <a:p>
            <a:pPr marL="0" indent="0" algn="ctr" defTabSz="457200">
              <a:lnSpc>
                <a:spcPts val="8000"/>
              </a:lnSpc>
              <a:spcBef>
                <a:spcPts val="0"/>
              </a:spcBef>
              <a:buSzTx/>
              <a:buNone/>
              <a:defRPr sz="6000"/>
            </a:pPr>
            <a:r>
              <a:t>Aim:To describe a university extension project for support in diagnosing Parkinsonism in elderly individuals from communities</a:t>
            </a:r>
          </a:p>
          <a:p>
            <a:pPr marL="0" indent="0" algn="ctr" defTabSz="457200">
              <a:lnSpc>
                <a:spcPts val="8000"/>
              </a:lnSpc>
              <a:spcBef>
                <a:spcPts val="0"/>
              </a:spcBef>
              <a:buSzTx/>
              <a:buNone/>
              <a:defRPr sz="6000"/>
            </a:pPr>
          </a:p>
          <a:p>
            <a:pPr marL="0" indent="0" algn="ctr" defTabSz="457200">
              <a:lnSpc>
                <a:spcPts val="8000"/>
              </a:lnSpc>
              <a:spcBef>
                <a:spcPts val="0"/>
              </a:spcBef>
              <a:buSzTx/>
              <a:buNone/>
              <a:defRPr sz="6000"/>
            </a:pPr>
          </a:p>
          <a:p>
            <a:pPr marL="0" indent="0" algn="ctr" defTabSz="457200">
              <a:lnSpc>
                <a:spcPts val="8000"/>
              </a:lnSpc>
              <a:spcBef>
                <a:spcPts val="0"/>
              </a:spcBef>
              <a:buSzTx/>
              <a:buNone/>
              <a:defRPr sz="6000"/>
            </a:pPr>
            <a:r>
              <a:t>Method: A descriptive study</a:t>
            </a:r>
          </a:p>
        </p:txBody>
      </p:sp>
      <p:sp>
        <p:nvSpPr>
          <p:cNvPr id="144" name="Aims and Methods"/>
          <p:cNvSpPr txBox="1"/>
          <p:nvPr/>
        </p:nvSpPr>
        <p:spPr>
          <a:xfrm>
            <a:off x="598010" y="891792"/>
            <a:ext cx="23187980" cy="2286001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hueOff val="260011"/>
                  <a:satOff val="17755"/>
                  <a:lumOff val="-2543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b="0" sz="1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Aims and Methods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All subjects from northeastern Brazilian region who seek by their own demand a neurological evaluation were included…"/>
          <p:cNvSpPr txBox="1"/>
          <p:nvPr>
            <p:ph type="body" sz="half" idx="1"/>
          </p:nvPr>
        </p:nvSpPr>
        <p:spPr>
          <a:xfrm>
            <a:off x="1765699" y="3929344"/>
            <a:ext cx="9331674" cy="7635312"/>
          </a:xfrm>
          <a:prstGeom prst="rect">
            <a:avLst/>
          </a:prstGeom>
          <a:ln w="25400">
            <a:solidFill>
              <a:schemeClr val="accent2">
                <a:hueOff val="260011"/>
                <a:satOff val="17755"/>
                <a:lumOff val="-25437"/>
              </a:schemeClr>
            </a:solidFill>
          </a:ln>
        </p:spPr>
        <p:txBody>
          <a:bodyPr/>
          <a:lstStyle/>
          <a:p>
            <a:pPr marL="713581" indent="-713581" algn="just" defTabSz="265175">
              <a:lnSpc>
                <a:spcPts val="6900"/>
              </a:lnSpc>
              <a:spcBef>
                <a:spcPts val="0"/>
              </a:spcBef>
              <a:defRPr sz="5394"/>
            </a:pPr>
            <a:r>
              <a:t>All subjects from northeastern Brazilian region who seek by their own demand a neurological evaluation were included</a:t>
            </a:r>
          </a:p>
          <a:p>
            <a:pPr marL="0" indent="0" algn="just" defTabSz="265175">
              <a:lnSpc>
                <a:spcPts val="6900"/>
              </a:lnSpc>
              <a:spcBef>
                <a:spcPts val="0"/>
              </a:spcBef>
              <a:buSzTx/>
              <a:buNone/>
              <a:defRPr sz="5394"/>
            </a:pPr>
          </a:p>
          <a:p>
            <a:pPr marL="713581" indent="-713581" algn="just" defTabSz="265175">
              <a:lnSpc>
                <a:spcPts val="6900"/>
              </a:lnSpc>
              <a:spcBef>
                <a:spcPts val="0"/>
              </a:spcBef>
              <a:defRPr sz="5394"/>
            </a:pPr>
            <a:r>
              <a:t>We visited institutionalized elderly individuals</a:t>
            </a:r>
          </a:p>
        </p:txBody>
      </p:sp>
      <p:sp>
        <p:nvSpPr>
          <p:cNvPr id="147" name="Results"/>
          <p:cNvSpPr txBox="1"/>
          <p:nvPr/>
        </p:nvSpPr>
        <p:spPr>
          <a:xfrm>
            <a:off x="598010" y="891792"/>
            <a:ext cx="23187980" cy="2286001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hueOff val="260011"/>
                  <a:satOff val="17755"/>
                  <a:lumOff val="-2543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b="0" sz="1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Results</a:t>
            </a:r>
          </a:p>
        </p:txBody>
      </p:sp>
      <p:pic>
        <p:nvPicPr>
          <p:cNvPr id="148" name="images.jpg" descr="image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652868" y="3949775"/>
            <a:ext cx="8443883" cy="7454641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3 Steps:"/>
          <p:cNvSpPr txBox="1"/>
          <p:nvPr>
            <p:ph type="body" sz="quarter" idx="1"/>
          </p:nvPr>
        </p:nvSpPr>
        <p:spPr>
          <a:xfrm>
            <a:off x="693313" y="3827212"/>
            <a:ext cx="6006582" cy="2260601"/>
          </a:xfrm>
          <a:prstGeom prst="rect">
            <a:avLst/>
          </a:prstGeom>
          <a:ln w="25400">
            <a:solidFill>
              <a:schemeClr val="accent2">
                <a:hueOff val="260011"/>
                <a:satOff val="17755"/>
                <a:lumOff val="-25437"/>
              </a:schemeClr>
            </a:solidFill>
          </a:ln>
        </p:spPr>
        <p:txBody>
          <a:bodyPr/>
          <a:lstStyle>
            <a:lvl1pPr marL="0" indent="0" algn="ctr" defTabSz="443484">
              <a:lnSpc>
                <a:spcPts val="11600"/>
              </a:lnSpc>
              <a:spcBef>
                <a:spcPts val="0"/>
              </a:spcBef>
              <a:buSzTx/>
              <a:buNone/>
              <a:defRPr sz="9021"/>
            </a:lvl1pPr>
          </a:lstStyle>
          <a:p>
            <a:pPr/>
            <a:r>
              <a:t>3 Steps:</a:t>
            </a:r>
          </a:p>
        </p:txBody>
      </p:sp>
      <p:sp>
        <p:nvSpPr>
          <p:cNvPr id="151" name="Results"/>
          <p:cNvSpPr txBox="1"/>
          <p:nvPr/>
        </p:nvSpPr>
        <p:spPr>
          <a:xfrm>
            <a:off x="598010" y="891792"/>
            <a:ext cx="23187980" cy="2286001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hueOff val="260011"/>
                  <a:satOff val="17755"/>
                  <a:lumOff val="-2543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b="0" sz="1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Results</a:t>
            </a:r>
          </a:p>
        </p:txBody>
      </p:sp>
      <p:sp>
        <p:nvSpPr>
          <p:cNvPr id="152" name="1 Step -…"/>
          <p:cNvSpPr txBox="1"/>
          <p:nvPr/>
        </p:nvSpPr>
        <p:spPr>
          <a:xfrm>
            <a:off x="7547338" y="3827212"/>
            <a:ext cx="7348817" cy="2260601"/>
          </a:xfrm>
          <a:prstGeom prst="rect">
            <a:avLst/>
          </a:prstGeom>
          <a:ln w="25400">
            <a:solidFill>
              <a:schemeClr val="accent2">
                <a:hueOff val="260011"/>
                <a:satOff val="17755"/>
                <a:lumOff val="-25437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defTabSz="182880">
              <a:lnSpc>
                <a:spcPts val="7900"/>
              </a:lnSpc>
              <a:defRPr b="0" sz="6320"/>
            </a:pPr>
            <a:r>
              <a:t> 1 Step -</a:t>
            </a:r>
          </a:p>
          <a:p>
            <a:pPr defTabSz="182880">
              <a:lnSpc>
                <a:spcPts val="7900"/>
              </a:lnSpc>
              <a:defRPr b="0" sz="6320"/>
            </a:pPr>
            <a:r>
              <a:t> media alerts</a:t>
            </a:r>
          </a:p>
        </p:txBody>
      </p:sp>
      <p:pic>
        <p:nvPicPr>
          <p:cNvPr id="153" name="Captura de Tela 2023-02-17 às 10.10.35.png" descr="Captura de Tela 2023-02-17 às 10.10.3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672701" y="3527102"/>
            <a:ext cx="6800592" cy="56155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Captura de Tela 2023-02-17 às 10.12.36.png" descr="Captura de Tela 2023-02-17 às 10.12.3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77903" y="6985952"/>
            <a:ext cx="7598648" cy="59139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Captura de Tela 2023-02-17 às 10.14.21.png" descr="Captura de Tela 2023-02-17 às 10.14.2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95102" y="7201737"/>
            <a:ext cx="10461136" cy="54823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3" grpId="1"/>
      <p:bldP build="whole" bldLvl="1" animBg="1" rev="0" advAuto="0" spid="155" grpId="3"/>
      <p:bldP build="whole" bldLvl="1" animBg="1" rev="0" advAuto="0" spid="154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3 Steps:"/>
          <p:cNvSpPr txBox="1"/>
          <p:nvPr>
            <p:ph type="body" sz="quarter" idx="1"/>
          </p:nvPr>
        </p:nvSpPr>
        <p:spPr>
          <a:xfrm>
            <a:off x="693313" y="3827212"/>
            <a:ext cx="6006582" cy="2260601"/>
          </a:xfrm>
          <a:prstGeom prst="rect">
            <a:avLst/>
          </a:prstGeom>
          <a:ln w="25400">
            <a:solidFill>
              <a:schemeClr val="accent2">
                <a:hueOff val="260011"/>
                <a:satOff val="17755"/>
                <a:lumOff val="-25437"/>
              </a:schemeClr>
            </a:solidFill>
          </a:ln>
        </p:spPr>
        <p:txBody>
          <a:bodyPr/>
          <a:lstStyle>
            <a:lvl1pPr marL="0" indent="0" algn="ctr" defTabSz="443484">
              <a:lnSpc>
                <a:spcPts val="11600"/>
              </a:lnSpc>
              <a:spcBef>
                <a:spcPts val="0"/>
              </a:spcBef>
              <a:buSzTx/>
              <a:buNone/>
              <a:defRPr sz="9021"/>
            </a:lvl1pPr>
          </a:lstStyle>
          <a:p>
            <a:pPr/>
            <a:r>
              <a:t>3 Steps:</a:t>
            </a:r>
          </a:p>
        </p:txBody>
      </p:sp>
      <p:sp>
        <p:nvSpPr>
          <p:cNvPr id="158" name="Results"/>
          <p:cNvSpPr txBox="1"/>
          <p:nvPr/>
        </p:nvSpPr>
        <p:spPr>
          <a:xfrm>
            <a:off x="598010" y="891792"/>
            <a:ext cx="23187980" cy="2286001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hueOff val="260011"/>
                  <a:satOff val="17755"/>
                  <a:lumOff val="-2543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b="0" sz="1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Results</a:t>
            </a:r>
          </a:p>
        </p:txBody>
      </p:sp>
      <p:sp>
        <p:nvSpPr>
          <p:cNvPr id="159" name="2 Step…"/>
          <p:cNvSpPr txBox="1"/>
          <p:nvPr/>
        </p:nvSpPr>
        <p:spPr>
          <a:xfrm>
            <a:off x="7547338" y="3827212"/>
            <a:ext cx="9864804" cy="2260601"/>
          </a:xfrm>
          <a:prstGeom prst="rect">
            <a:avLst/>
          </a:prstGeom>
          <a:ln w="25400">
            <a:solidFill>
              <a:schemeClr val="accent2">
                <a:hueOff val="260011"/>
                <a:satOff val="17755"/>
                <a:lumOff val="-25437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defTabSz="182880">
              <a:lnSpc>
                <a:spcPts val="7900"/>
              </a:lnSpc>
              <a:defRPr b="0" sz="6320"/>
            </a:pPr>
            <a:r>
              <a:t> 2 Step </a:t>
            </a:r>
          </a:p>
          <a:p>
            <a:pPr defTabSz="182880">
              <a:lnSpc>
                <a:spcPts val="7900"/>
              </a:lnSpc>
              <a:defRPr b="0" sz="6320"/>
            </a:pPr>
            <a:r>
              <a:t> medical students training </a:t>
            </a:r>
          </a:p>
        </p:txBody>
      </p:sp>
      <p:pic>
        <p:nvPicPr>
          <p:cNvPr id="160" name="IMG_4706.JPG" descr="IMG_470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66753" y="6737232"/>
            <a:ext cx="8302228" cy="62266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IMG_1212.JPG" descr="IMG_121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328508" y="3814512"/>
            <a:ext cx="4556783" cy="60652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90a9523f-71c8-4d73-9efd-18c9a3de9a73.MP4" descr="90a9523f-71c8-4d73-9efd-18c9a3de9a73.MP4"/>
          <p:cNvPicPr>
            <a:picLocks noChangeAspect="0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>
            <a:extLst/>
          </a:blip>
          <a:stretch>
            <a:fillRect/>
          </a:stretch>
        </p:blipFill>
        <p:spPr>
          <a:xfrm>
            <a:off x="125708" y="6737232"/>
            <a:ext cx="10581518" cy="5989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40" fill="hold"/>
                                        <p:tgtEl>
                                          <p:spTgt spid="1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62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62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6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sults"/>
          <p:cNvSpPr txBox="1"/>
          <p:nvPr/>
        </p:nvSpPr>
        <p:spPr>
          <a:xfrm>
            <a:off x="598010" y="891792"/>
            <a:ext cx="23187980" cy="2286001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hueOff val="260011"/>
                  <a:satOff val="17755"/>
                  <a:lumOff val="-2543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b="0" sz="1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Results</a:t>
            </a:r>
          </a:p>
        </p:txBody>
      </p:sp>
      <p:sp>
        <p:nvSpPr>
          <p:cNvPr id="165" name="3 Step…"/>
          <p:cNvSpPr txBox="1"/>
          <p:nvPr/>
        </p:nvSpPr>
        <p:spPr>
          <a:xfrm>
            <a:off x="818978" y="3682173"/>
            <a:ext cx="11987205" cy="2260601"/>
          </a:xfrm>
          <a:prstGeom prst="rect">
            <a:avLst/>
          </a:prstGeom>
          <a:ln w="25400">
            <a:solidFill>
              <a:schemeClr val="accent2">
                <a:hueOff val="260011"/>
                <a:satOff val="17755"/>
                <a:lumOff val="-25437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defTabSz="192023">
              <a:lnSpc>
                <a:spcPts val="8200"/>
              </a:lnSpc>
              <a:defRPr b="0" sz="6636"/>
            </a:pPr>
            <a:r>
              <a:t> 3 Step </a:t>
            </a:r>
          </a:p>
          <a:p>
            <a:pPr defTabSz="192023">
              <a:lnSpc>
                <a:spcPts val="8200"/>
              </a:lnSpc>
              <a:defRPr b="0" sz="6636"/>
            </a:pPr>
            <a:r>
              <a:t>days of care - outpatient clinics</a:t>
            </a:r>
          </a:p>
        </p:txBody>
      </p:sp>
      <p:sp>
        <p:nvSpPr>
          <p:cNvPr id="166" name="Multidisciplinary team composed of neurologists, physiotherapists, speech therapists, and occupational therapists"/>
          <p:cNvSpPr txBox="1"/>
          <p:nvPr/>
        </p:nvSpPr>
        <p:spPr>
          <a:xfrm>
            <a:off x="12168143" y="9545039"/>
            <a:ext cx="10635421" cy="3331214"/>
          </a:xfrm>
          <a:prstGeom prst="rect">
            <a:avLst/>
          </a:prstGeom>
          <a:ln w="25400">
            <a:solidFill>
              <a:schemeClr val="accent2">
                <a:hueOff val="260011"/>
                <a:satOff val="17755"/>
                <a:lumOff val="-25437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defTabSz="457200">
              <a:lnSpc>
                <a:spcPts val="6500"/>
              </a:lnSpc>
              <a:defRPr b="0" sz="4800"/>
            </a:lvl1pPr>
          </a:lstStyle>
          <a:p>
            <a:pPr/>
            <a:r>
              <a:t>Multidisciplinary team composed of neurologists, physiotherapists, speech therapists, and occupational therapists</a:t>
            </a:r>
          </a:p>
        </p:txBody>
      </p:sp>
      <p:pic>
        <p:nvPicPr>
          <p:cNvPr id="167" name="a0e332a7-f30b-43de-a13b-543240ba5ecb.MP4" descr="a0e332a7-f30b-43de-a13b-543240ba5ecb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23983" y="6447154"/>
            <a:ext cx="10769601" cy="609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IMG_4719.JPG" descr="IMG_4719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773805" y="3363078"/>
            <a:ext cx="9927246" cy="55840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33" fill="hold"/>
                                        <p:tgtEl>
                                          <p:spTgt spid="1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67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67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6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Results"/>
          <p:cNvSpPr txBox="1"/>
          <p:nvPr/>
        </p:nvSpPr>
        <p:spPr>
          <a:xfrm>
            <a:off x="598010" y="891792"/>
            <a:ext cx="23536988" cy="2286001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hueOff val="260011"/>
                  <a:satOff val="17755"/>
                  <a:lumOff val="-2543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b="0" sz="1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Results</a:t>
            </a:r>
          </a:p>
        </p:txBody>
      </p:sp>
      <p:pic>
        <p:nvPicPr>
          <p:cNvPr id="171" name="Mutirão da Doença de Parkinson Teresina 2016.mp4" descr="Mutirão da Doença de Parkinson Teresina 2016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3226409" y="3293250"/>
            <a:ext cx="18280190" cy="99137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225" fill="hold"/>
                                        <p:tgtEl>
                                          <p:spTgt spid="1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71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71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71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Results"/>
          <p:cNvSpPr txBox="1"/>
          <p:nvPr/>
        </p:nvSpPr>
        <p:spPr>
          <a:xfrm>
            <a:off x="598010" y="891792"/>
            <a:ext cx="23187980" cy="2286001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hueOff val="260011"/>
                  <a:satOff val="17755"/>
                  <a:lumOff val="-2543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b="0" sz="1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Results</a:t>
            </a:r>
          </a:p>
        </p:txBody>
      </p:sp>
      <p:sp>
        <p:nvSpPr>
          <p:cNvPr id="174" name="3 Step…"/>
          <p:cNvSpPr txBox="1"/>
          <p:nvPr/>
        </p:nvSpPr>
        <p:spPr>
          <a:xfrm>
            <a:off x="818978" y="3682173"/>
            <a:ext cx="22835801" cy="2260601"/>
          </a:xfrm>
          <a:prstGeom prst="rect">
            <a:avLst/>
          </a:prstGeom>
          <a:ln w="25400">
            <a:solidFill>
              <a:schemeClr val="accent2">
                <a:hueOff val="260011"/>
                <a:satOff val="17755"/>
                <a:lumOff val="-25437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defTabSz="201168">
              <a:lnSpc>
                <a:spcPts val="8600"/>
              </a:lnSpc>
              <a:defRPr b="0" sz="6951"/>
            </a:pPr>
            <a:r>
              <a:t> 3 Step </a:t>
            </a:r>
          </a:p>
          <a:p>
            <a:pPr defTabSz="201168">
              <a:lnSpc>
                <a:spcPts val="8600"/>
              </a:lnSpc>
              <a:defRPr b="0" sz="6951"/>
            </a:pPr>
            <a:r>
              <a:t>Days of care - assisted living home for older adults</a:t>
            </a:r>
          </a:p>
        </p:txBody>
      </p:sp>
      <p:pic>
        <p:nvPicPr>
          <p:cNvPr id="175" name="IMG_4035.jpeg" descr="IMG_403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43640" y="6240017"/>
            <a:ext cx="9597197" cy="719789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IMG_4031.jpeg" descr="IMG_403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34600" y="6278790"/>
            <a:ext cx="9493802" cy="71203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We described a university extension project for support in diagnosing Parkinsonism in elderly individuals from communities.…"/>
          <p:cNvSpPr txBox="1"/>
          <p:nvPr>
            <p:ph type="body" idx="1"/>
          </p:nvPr>
        </p:nvSpPr>
        <p:spPr>
          <a:xfrm>
            <a:off x="718846" y="3583660"/>
            <a:ext cx="23101551" cy="9296401"/>
          </a:xfrm>
          <a:prstGeom prst="rect">
            <a:avLst/>
          </a:prstGeom>
          <a:ln w="25400">
            <a:solidFill>
              <a:schemeClr val="accent2">
                <a:hueOff val="260011"/>
                <a:satOff val="17755"/>
                <a:lumOff val="-25437"/>
              </a:schemeClr>
            </a:solidFill>
          </a:ln>
        </p:spPr>
        <p:txBody>
          <a:bodyPr/>
          <a:lstStyle/>
          <a:p>
            <a:pPr marL="0" indent="0" algn="ctr" defTabSz="411479">
              <a:lnSpc>
                <a:spcPts val="7100"/>
              </a:lnSpc>
              <a:spcBef>
                <a:spcPts val="0"/>
              </a:spcBef>
              <a:buSzTx/>
              <a:buNone/>
              <a:defRPr sz="5400"/>
            </a:pPr>
            <a:r>
              <a:t>We described a university extension project for support in diagnosing Parkinsonism in elderly individuals from communities.</a:t>
            </a:r>
          </a:p>
          <a:p>
            <a:pPr marL="0" indent="0" algn="ctr" defTabSz="411479">
              <a:lnSpc>
                <a:spcPts val="7100"/>
              </a:lnSpc>
              <a:spcBef>
                <a:spcPts val="0"/>
              </a:spcBef>
              <a:buSzTx/>
              <a:buNone/>
              <a:defRPr sz="5400"/>
            </a:pPr>
          </a:p>
          <a:p>
            <a:pPr marL="0" indent="0" algn="ctr" defTabSz="411479">
              <a:lnSpc>
                <a:spcPts val="7100"/>
              </a:lnSpc>
              <a:spcBef>
                <a:spcPts val="0"/>
              </a:spcBef>
              <a:buSzTx/>
              <a:buNone/>
              <a:defRPr sz="5400"/>
            </a:pPr>
          </a:p>
          <a:p>
            <a:pPr marL="0" indent="0" algn="ctr" defTabSz="411479">
              <a:lnSpc>
                <a:spcPts val="7100"/>
              </a:lnSpc>
              <a:spcBef>
                <a:spcPts val="0"/>
              </a:spcBef>
              <a:buSzTx/>
              <a:buNone/>
              <a:defRPr sz="5400"/>
            </a:pPr>
            <a:r>
              <a:t>This project allowed:</a:t>
            </a:r>
          </a:p>
          <a:p>
            <a:pPr marL="0" indent="0" algn="ctr" defTabSz="411479">
              <a:lnSpc>
                <a:spcPts val="7100"/>
              </a:lnSpc>
              <a:spcBef>
                <a:spcPts val="0"/>
              </a:spcBef>
              <a:buSzTx/>
              <a:buNone/>
              <a:defRPr sz="5400"/>
            </a:pPr>
            <a:r>
              <a:t>1) Increasing early diagnosis of Parkinsonism (Parkinsonism in treatment naive individuals was a frequent pattern)</a:t>
            </a:r>
          </a:p>
          <a:p>
            <a:pPr marL="0" indent="0" algn="ctr" defTabSz="411479">
              <a:lnSpc>
                <a:spcPts val="7100"/>
              </a:lnSpc>
              <a:spcBef>
                <a:spcPts val="0"/>
              </a:spcBef>
              <a:buSzTx/>
              <a:buNone/>
              <a:defRPr sz="5400"/>
            </a:pPr>
            <a:r>
              <a:t>2) Establishing guidelines in rehabilitation</a:t>
            </a:r>
          </a:p>
          <a:p>
            <a:pPr marL="0" indent="0" algn="ctr" defTabSz="411479">
              <a:lnSpc>
                <a:spcPts val="7100"/>
              </a:lnSpc>
              <a:spcBef>
                <a:spcPts val="0"/>
              </a:spcBef>
              <a:buSzTx/>
              <a:buNone/>
              <a:defRPr sz="5400"/>
            </a:pPr>
            <a:r>
              <a:t>3) Provide long term follow-up by Brazilian Healthy System (SUS)</a:t>
            </a:r>
          </a:p>
        </p:txBody>
      </p:sp>
      <p:sp>
        <p:nvSpPr>
          <p:cNvPr id="179" name="Conclusion"/>
          <p:cNvSpPr txBox="1"/>
          <p:nvPr/>
        </p:nvSpPr>
        <p:spPr>
          <a:xfrm>
            <a:off x="598010" y="891792"/>
            <a:ext cx="23187980" cy="2286001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hueOff val="260011"/>
                  <a:satOff val="17755"/>
                  <a:lumOff val="-2543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b="0" sz="1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Conclusion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ommunity based diagnosis of Parkinsonism as a medical university extension project"/>
          <p:cNvSpPr txBox="1"/>
          <p:nvPr>
            <p:ph type="title"/>
          </p:nvPr>
        </p:nvSpPr>
        <p:spPr>
          <a:xfrm>
            <a:off x="1187457" y="5829895"/>
            <a:ext cx="22305365" cy="205621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hueOff val="260011"/>
                  <a:satOff val="17755"/>
                  <a:lumOff val="-25437"/>
                </a:schemeClr>
              </a:gs>
            </a:gsLst>
            <a:lin ang="5400000"/>
          </a:gradFill>
          <a:ln>
            <a:solidFill>
              <a:srgbClr val="46AAC4"/>
            </a:solidFill>
            <a:bevel/>
          </a:ln>
        </p:spPr>
        <p:txBody>
          <a:bodyPr/>
          <a:lstStyle>
            <a:lvl1pPr defTabSz="448055">
              <a:lnSpc>
                <a:spcPct val="150000"/>
              </a:lnSpc>
              <a:defRPr sz="5096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>
                <a:uFillTx/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rPr>
              <a:t>Community based diagnosis of Parkinsonism as a medical university extension project</a:t>
            </a:r>
          </a:p>
        </p:txBody>
      </p:sp>
      <p:sp>
        <p:nvSpPr>
          <p:cNvPr id="182" name="Thank You!"/>
          <p:cNvSpPr txBox="1"/>
          <p:nvPr>
            <p:ph type="body" sz="quarter" idx="1"/>
          </p:nvPr>
        </p:nvSpPr>
        <p:spPr>
          <a:xfrm>
            <a:off x="15732080" y="11657976"/>
            <a:ext cx="8442673" cy="1033778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spcBef>
                <a:spcPts val="800"/>
              </a:spcBef>
              <a:defRPr sz="5000"/>
            </a:lvl1pPr>
          </a:lstStyle>
          <a:p>
            <a:pPr/>
            <a:r>
              <a:t>Thank You!</a:t>
            </a:r>
          </a:p>
        </p:txBody>
      </p:sp>
      <p:pic>
        <p:nvPicPr>
          <p:cNvPr id="183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04396" y="395429"/>
            <a:ext cx="1741990" cy="268516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6" name="Picture 2"/>
          <p:cNvGrpSpPr/>
          <p:nvPr/>
        </p:nvGrpSpPr>
        <p:grpSpPr>
          <a:xfrm>
            <a:off x="19150998" y="570894"/>
            <a:ext cx="3717989" cy="2334236"/>
            <a:chOff x="0" y="0"/>
            <a:chExt cx="3717988" cy="2334235"/>
          </a:xfrm>
        </p:grpSpPr>
        <p:sp>
          <p:nvSpPr>
            <p:cNvPr id="184" name="Retângulo"/>
            <p:cNvSpPr/>
            <p:nvPr/>
          </p:nvSpPr>
          <p:spPr>
            <a:xfrm>
              <a:off x="0" y="0"/>
              <a:ext cx="3717989" cy="2334236"/>
            </a:xfrm>
            <a:prstGeom prst="rect">
              <a:avLst/>
            </a:prstGeom>
            <a:gradFill flip="none" rotWithShape="1">
              <a:gsLst>
                <a:gs pos="0">
                  <a:srgbClr val="3A5D68"/>
                </a:gs>
                <a:gs pos="50000">
                  <a:srgbClr val="578897"/>
                </a:gs>
                <a:gs pos="100000">
                  <a:srgbClr val="69A3B5"/>
                </a:gs>
              </a:gsLst>
              <a:lin ang="81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1828800">
                <a:defRPr b="0" sz="3600">
                  <a:latin typeface="Gill Sans MT"/>
                  <a:ea typeface="Gill Sans MT"/>
                  <a:cs typeface="Gill Sans MT"/>
                  <a:sym typeface="Gill Sans MT"/>
                </a:defRPr>
              </a:pPr>
            </a:p>
          </p:txBody>
        </p:sp>
        <p:pic>
          <p:nvPicPr>
            <p:cNvPr id="185" name="image4.png" descr="image4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3717989" cy="23342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87" name="download.png" descr="download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430016" y="-92572"/>
            <a:ext cx="4239584" cy="3175596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Kelson James Almeida (MD, Phd), Lucia Rego Medeiros (MD, Msc), Naldiana Cerqueira  (MD, Phd), Marco Aurélio Alves"/>
          <p:cNvSpPr txBox="1"/>
          <p:nvPr/>
        </p:nvSpPr>
        <p:spPr>
          <a:xfrm>
            <a:off x="2614970" y="8334604"/>
            <a:ext cx="19869677" cy="22044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lnSpc>
                <a:spcPct val="150000"/>
              </a:lnSpc>
              <a:defRPr b="0" sz="37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>
                <a:uFillTx/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rPr>
              <a:t>Kelson James Almeida (MD, Phd), Lucia Rego Medeiros (MD, Msc), Naldiana Cerqueira  (MD, Phd), Marco Aurélio Alves</a:t>
            </a:r>
            <a:endParaRPr>
              <a:uFill>
                <a:solidFill>
                  <a:srgbClr val="000000"/>
                </a:solidFill>
              </a:u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