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  <p:sldMasterId id="214748366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Play"/>
      <p:regular r:id="rId13"/>
      <p:bold r:id="rId14"/>
    </p:embeddedFont>
    <p:embeddedFont>
      <p:font typeface="Robo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Play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Roboto-regular.fntdata"/><Relationship Id="rId14" Type="http://schemas.openxmlformats.org/officeDocument/2006/relationships/font" Target="fonts/Play-bold.fntdata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d4e745c0e1_2_1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2d4e745c0e1_2_1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4e745c0e1_2_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d4e745c0e1_2_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4e745c0e1_2_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2d4e745c0e1_2_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4e745c0e1_2_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2d4e745c0e1_2_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4e745c0e1_2_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2d4e745c0e1_2_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4e745c0e1_2_9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2d4e745c0e1_2_9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>
  <p:cSld name="Cabeçalho da Seção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" type="body"/>
          </p:nvPr>
        </p:nvSpPr>
        <p:spPr>
          <a:xfrm>
            <a:off x="623888" y="3442097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Arial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Arial"/>
              <a:buNone/>
              <a:defRPr sz="18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Arial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Arial"/>
              <a:buNone/>
              <a:defRPr sz="18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Arial"/>
              <a:buNone/>
              <a:defRPr sz="1800">
                <a:solidFill>
                  <a:srgbClr val="757575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>
  <p:cSld name="Duas Partes de Conteúdo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>
  <p:cSld name="Comparação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629840" y="273844"/>
            <a:ext cx="7886701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>
            <a:off x="629840" y="1260872"/>
            <a:ext cx="3868342" cy="617935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sz="18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2" type="body"/>
          </p:nvPr>
        </p:nvSpPr>
        <p:spPr>
          <a:xfrm>
            <a:off x="4629150" y="1260872"/>
            <a:ext cx="3887391" cy="617935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>
  <p:cSld name="Somente Título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>
  <p:cSld name="Conteúdo com Legenda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>
            <p:ph type="title"/>
          </p:nvPr>
        </p:nvSpPr>
        <p:spPr>
          <a:xfrm>
            <a:off x="629840" y="342900"/>
            <a:ext cx="2949179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" type="body"/>
          </p:nvPr>
        </p:nvSpPr>
        <p:spPr>
          <a:xfrm>
            <a:off x="3887390" y="740569"/>
            <a:ext cx="4629151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2" type="body"/>
          </p:nvPr>
        </p:nvSpPr>
        <p:spPr>
          <a:xfrm>
            <a:off x="629840" y="1543050"/>
            <a:ext cx="2949179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>
  <p:cSld name="Imagem com Legenda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type="title"/>
          </p:nvPr>
        </p:nvSpPr>
        <p:spPr>
          <a:xfrm>
            <a:off x="629840" y="342900"/>
            <a:ext cx="2949179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/>
          <p:nvPr>
            <p:ph idx="2" type="pic"/>
          </p:nvPr>
        </p:nvSpPr>
        <p:spPr>
          <a:xfrm>
            <a:off x="3887390" y="740569"/>
            <a:ext cx="4629151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629840" y="1543050"/>
            <a:ext cx="2949179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sz="900">
                <a:solidFill>
                  <a:srgbClr val="75757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"/>
              <a:buNone/>
              <a:defRPr b="0" i="0" sz="33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10108" y="4803219"/>
            <a:ext cx="205243" cy="201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1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3"/>
          <p:cNvPicPr preferRelativeResize="0"/>
          <p:nvPr/>
        </p:nvPicPr>
        <p:blipFill rotWithShape="1">
          <a:blip r:embed="rId3">
            <a:alphaModFix/>
          </a:blip>
          <a:srcRect b="7791" l="540" r="2887" t="0"/>
          <a:stretch/>
        </p:blipFill>
        <p:spPr>
          <a:xfrm>
            <a:off x="-101450" y="-363669"/>
            <a:ext cx="9245402" cy="574479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3"/>
          <p:cNvSpPr/>
          <p:nvPr/>
        </p:nvSpPr>
        <p:spPr>
          <a:xfrm>
            <a:off x="-101450" y="2962225"/>
            <a:ext cx="9245400" cy="15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3"/>
          <p:cNvSpPr/>
          <p:nvPr/>
        </p:nvSpPr>
        <p:spPr>
          <a:xfrm>
            <a:off x="2597100" y="3642051"/>
            <a:ext cx="3337800" cy="588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pt-BR" sz="1600">
                <a:solidFill>
                  <a:schemeClr val="lt1"/>
                </a:solidFill>
              </a:rPr>
              <a:t>1/10 de 2024 - RIO DE JANEIRO 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3"/>
          <p:cNvSpPr txBox="1"/>
          <p:nvPr/>
        </p:nvSpPr>
        <p:spPr>
          <a:xfrm>
            <a:off x="1957975" y="3155075"/>
            <a:ext cx="5579700" cy="27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131314"/>
                </a:solidFill>
              </a:rPr>
              <a:t>Summit Internacional W20 2024</a:t>
            </a:r>
            <a:endParaRPr b="1"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/>
        </p:nvSpPr>
        <p:spPr>
          <a:xfrm>
            <a:off x="5340875" y="1477225"/>
            <a:ext cx="34446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1314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131314"/>
                </a:solidFill>
              </a:rPr>
              <a:t>O Summit Internacional W20 2024 aconteceu no dia 1º de outubro, no Theatro Municipal do Rio de Janeiro, e teve uma programação intensiva sobre temas cruciais para a igualdade de gênero e empoderamento das mulheres. Entre os principais tópicos discutidos estavam a justiça climática, equidade de gênero, empreendedorismo feminino, e inclusão de mulheres em STEM. A agenda incluiu mesas redondas, painéis e momentos inspiracionais, reunindo líderes como Ana Fontes (presidente do W20 Brasil), Neca Setubal (Fundação Tide Setubal), e Ana Carolina Querino (ONU Mulheres Brasil), entre outros participantes internacionais.</a:t>
            </a:r>
            <a:endParaRPr sz="1100"/>
          </a:p>
        </p:txBody>
      </p:sp>
      <p:pic>
        <p:nvPicPr>
          <p:cNvPr descr="IMG_7750.heic" id="103" name="Google Shape;103;p24"/>
          <p:cNvPicPr preferRelativeResize="0"/>
          <p:nvPr/>
        </p:nvPicPr>
        <p:blipFill rotWithShape="1">
          <a:blip r:embed="rId3">
            <a:alphaModFix/>
          </a:blip>
          <a:srcRect b="0" l="0" r="941" t="18573"/>
          <a:stretch/>
        </p:blipFill>
        <p:spPr>
          <a:xfrm>
            <a:off x="0" y="50724"/>
            <a:ext cx="4646400" cy="509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6825" y="302365"/>
            <a:ext cx="1666734" cy="6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/>
        </p:nvSpPr>
        <p:spPr>
          <a:xfrm>
            <a:off x="4129025" y="136075"/>
            <a:ext cx="4869600" cy="49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100">
                <a:solidFill>
                  <a:srgbClr val="333333"/>
                </a:solidFill>
              </a:rPr>
              <a:t>Women 20</a:t>
            </a:r>
            <a:r>
              <a:rPr lang="pt-BR" sz="1100">
                <a:solidFill>
                  <a:srgbClr val="333333"/>
                </a:solidFill>
              </a:rPr>
              <a:t>, mais conhecido pelo acrônimo </a:t>
            </a:r>
            <a:r>
              <a:rPr b="1" lang="pt-BR" sz="1100">
                <a:solidFill>
                  <a:srgbClr val="333333"/>
                </a:solidFill>
              </a:rPr>
              <a:t>W20,</a:t>
            </a:r>
            <a:r>
              <a:rPr lang="pt-BR" sz="1100">
                <a:solidFill>
                  <a:srgbClr val="333333"/>
                </a:solidFill>
              </a:rPr>
              <a:t> é um dos grupos de engajamento independentes do G20 Social com foco em promover a equidade de gênero e o empoderamento econômico das mulheres. Foi criado durante a presidência da Austrália em 2014, o Brasil participa desde 2017 e, como todos os outros grupos de engajamento, tem como objetivo recomendar políticas e compromissos à liderança dos países do G20.</a:t>
            </a:r>
            <a:endParaRPr sz="11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rgbClr val="333333"/>
                </a:solidFill>
              </a:rPr>
              <a:t>Todos os anos, o </a:t>
            </a:r>
            <a:r>
              <a:rPr b="1" lang="pt-BR" sz="1100">
                <a:solidFill>
                  <a:srgbClr val="333333"/>
                </a:solidFill>
              </a:rPr>
              <a:t>W-20 </a:t>
            </a:r>
            <a:r>
              <a:rPr lang="pt-BR" sz="1100">
                <a:solidFill>
                  <a:srgbClr val="333333"/>
                </a:solidFill>
              </a:rPr>
              <a:t>prepara um documento com as principais áreas e recomendações conhecido como "</a:t>
            </a:r>
            <a:r>
              <a:rPr b="1" lang="pt-BR" sz="1100">
                <a:solidFill>
                  <a:srgbClr val="333333"/>
                </a:solidFill>
              </a:rPr>
              <a:t>Communique" </a:t>
            </a:r>
            <a:r>
              <a:rPr lang="pt-BR" sz="1100">
                <a:solidFill>
                  <a:srgbClr val="333333"/>
                </a:solidFill>
              </a:rPr>
              <a:t>e o entrega ao representante designado (Sherpa) do líder de cada país e defende a inclusão dessas recomendações na declaração final do G-20.</a:t>
            </a:r>
            <a:endParaRPr sz="11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rgbClr val="333333"/>
                </a:solidFill>
              </a:rPr>
              <a:t>O </a:t>
            </a:r>
            <a:r>
              <a:rPr b="1" lang="pt-BR" sz="1100">
                <a:solidFill>
                  <a:srgbClr val="333333"/>
                </a:solidFill>
              </a:rPr>
              <a:t>W20 </a:t>
            </a:r>
            <a:r>
              <a:rPr lang="pt-BR" sz="1100">
                <a:solidFill>
                  <a:srgbClr val="333333"/>
                </a:solidFill>
              </a:rPr>
              <a:t>reúne especialistas em diversos temas, dos países do G20, que atuam na maior parte da sociedade civil e em segmentos como startups, universidades e negócios sociais. Durante a preparação do Communique, as delegações são divididas em grupos de trabalho que analisam temas, histórias de sucesso de políticas e ações e elaboram sugestões. </a:t>
            </a:r>
            <a:endParaRPr sz="11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rgbClr val="333333"/>
                </a:solidFill>
              </a:rPr>
              <a:t>Além do trabalho das delegações, o país promove diálogos nacionais com representantes de organizações da sociedade civil e órgãos governamentais que visam promover os direitos das mulheres. </a:t>
            </a:r>
            <a:endParaRPr b="1" sz="800"/>
          </a:p>
        </p:txBody>
      </p:sp>
      <p:pic>
        <p:nvPicPr>
          <p:cNvPr descr="IMG_7698.heic" id="110" name="Google Shape;11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8025"/>
            <a:ext cx="364204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/>
          <p:nvPr/>
        </p:nvSpPr>
        <p:spPr>
          <a:xfrm>
            <a:off x="3036477" y="136631"/>
            <a:ext cx="1640100" cy="276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6"/>
          <p:cNvSpPr txBox="1"/>
          <p:nvPr/>
        </p:nvSpPr>
        <p:spPr>
          <a:xfrm>
            <a:off x="3144912" y="132725"/>
            <a:ext cx="1605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pt-BR">
                <a:solidFill>
                  <a:srgbClr val="FFFFFF"/>
                </a:solidFill>
              </a:rPr>
              <a:t>PROGRAMAÇÃO</a:t>
            </a:r>
            <a:endParaRPr sz="1100"/>
          </a:p>
        </p:txBody>
      </p:sp>
      <p:sp>
        <p:nvSpPr>
          <p:cNvPr id="117" name="Google Shape;117;p26"/>
          <p:cNvSpPr txBox="1"/>
          <p:nvPr/>
        </p:nvSpPr>
        <p:spPr>
          <a:xfrm>
            <a:off x="5340924" y="1921909"/>
            <a:ext cx="1281307" cy="23504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Dia 02 – 30.09.24</a:t>
            </a:r>
            <a:endParaRPr sz="1100"/>
          </a:p>
        </p:txBody>
      </p:sp>
      <p:sp>
        <p:nvSpPr>
          <p:cNvPr id="118" name="Google Shape;118;p26"/>
          <p:cNvSpPr txBox="1"/>
          <p:nvPr/>
        </p:nvSpPr>
        <p:spPr>
          <a:xfrm>
            <a:off x="7425756" y="1921909"/>
            <a:ext cx="1281307" cy="23504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Dia 03 – 01.10.24</a:t>
            </a:r>
            <a:endParaRPr sz="1100"/>
          </a:p>
        </p:txBody>
      </p:sp>
      <p:sp>
        <p:nvSpPr>
          <p:cNvPr id="119" name="Google Shape;119;p26"/>
          <p:cNvSpPr txBox="1"/>
          <p:nvPr/>
        </p:nvSpPr>
        <p:spPr>
          <a:xfrm>
            <a:off x="3037775" y="598550"/>
            <a:ext cx="6106200" cy="429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900">
                <a:solidFill>
                  <a:schemeClr val="dk1"/>
                </a:solidFill>
              </a:rPr>
              <a:t>9h00 - 10h00: </a:t>
            </a:r>
            <a:r>
              <a:rPr lang="pt-BR" sz="900">
                <a:solidFill>
                  <a:schemeClr val="dk1"/>
                </a:solidFill>
              </a:rPr>
              <a:t>Painel de Abertura: Discursos de Ana Fontes (Presidente do W20 Brasil), Anielle Franco (Ministra da Igualdade Racial), Maria Helena Guarezi (Ministra das Mulheres em exercício) e outras autoridades.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900">
                <a:solidFill>
                  <a:schemeClr val="dk1"/>
                </a:solidFill>
              </a:rPr>
              <a:t>10h00 - 12h30: </a:t>
            </a:r>
            <a:r>
              <a:rPr lang="pt-BR" sz="900">
                <a:solidFill>
                  <a:schemeClr val="dk1"/>
                </a:solidFill>
              </a:rPr>
              <a:t>Painéis temáticos: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Compromisso de Brisbane 25x25:</a:t>
            </a:r>
            <a:r>
              <a:rPr lang="pt-BR" sz="900">
                <a:solidFill>
                  <a:schemeClr val="dk1"/>
                </a:solidFill>
              </a:rPr>
              <a:t> Balanço dos 10 anos de metas de igualdade de gênero.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Desafios e Avanços na Equidade de Gênero:</a:t>
            </a:r>
            <a:r>
              <a:rPr lang="pt-BR" sz="900">
                <a:solidFill>
                  <a:schemeClr val="dk1"/>
                </a:solidFill>
              </a:rPr>
              <a:t> Apresentação com Ana Carolina Querino, representante da ONU Mulheres Brasil.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Desigualdades Socioeconômicas no Brasil:</a:t>
            </a:r>
            <a:r>
              <a:rPr lang="pt-BR" sz="900">
                <a:solidFill>
                  <a:schemeClr val="dk1"/>
                </a:solidFill>
              </a:rPr>
              <a:t> Palestra de Neca Setubal, Presidente da Fundação Tide Setubal.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900">
                <a:solidFill>
                  <a:schemeClr val="dk1"/>
                </a:solidFill>
              </a:rPr>
              <a:t>13h45 - 15h35: </a:t>
            </a:r>
            <a:r>
              <a:rPr lang="pt-BR" sz="900">
                <a:solidFill>
                  <a:schemeClr val="dk1"/>
                </a:solidFill>
              </a:rPr>
              <a:t>Discussões sobre temas críticos: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Economia do Cuidado:</a:t>
            </a:r>
            <a:r>
              <a:rPr lang="pt-BR" sz="900">
                <a:solidFill>
                  <a:schemeClr val="dk1"/>
                </a:solidFill>
              </a:rPr>
              <a:t> Recomendações para políticas de cuidado.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Mulheres Afrodescendentes:</a:t>
            </a:r>
            <a:r>
              <a:rPr lang="pt-BR" sz="900">
                <a:solidFill>
                  <a:schemeClr val="dk1"/>
                </a:solidFill>
              </a:rPr>
              <a:t> Avanços e desafios, com participação de Benilda Brito.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Mulheres em STEM:</a:t>
            </a:r>
            <a:r>
              <a:rPr lang="pt-BR" sz="900">
                <a:solidFill>
                  <a:schemeClr val="dk1"/>
                </a:solidFill>
              </a:rPr>
              <a:t> Propostas para inclusão de mulheres nas ciências, tecnologia, engenharia e matemática.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900">
                <a:solidFill>
                  <a:schemeClr val="dk1"/>
                </a:solidFill>
              </a:rPr>
              <a:t>16h20 - 18h10: </a:t>
            </a:r>
            <a:r>
              <a:rPr lang="pt-BR" sz="900">
                <a:solidFill>
                  <a:schemeClr val="dk1"/>
                </a:solidFill>
              </a:rPr>
              <a:t>Sessões de recomendações: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Justiça Climática:</a:t>
            </a:r>
            <a:r>
              <a:rPr lang="pt-BR" sz="900">
                <a:solidFill>
                  <a:schemeClr val="dk1"/>
                </a:solidFill>
              </a:rPr>
              <a:t> Moderado por Kamila Camilo, focando em questões ambientais e igualdade.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Empreendedorismo Feminino:</a:t>
            </a:r>
            <a:r>
              <a:rPr lang="pt-BR" sz="900">
                <a:solidFill>
                  <a:schemeClr val="dk1"/>
                </a:solidFill>
              </a:rPr>
              <a:t> Painel com Maria Rita Spina Bueno e convidadas internacionais.</a:t>
            </a:r>
            <a:endParaRPr sz="900"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b="1" lang="pt-BR" sz="900">
                <a:solidFill>
                  <a:schemeClr val="dk1"/>
                </a:solidFill>
              </a:rPr>
              <a:t>Fim da Violência de Gênero:</a:t>
            </a:r>
            <a:r>
              <a:rPr lang="pt-BR" sz="900">
                <a:solidFill>
                  <a:schemeClr val="dk1"/>
                </a:solidFill>
              </a:rPr>
              <a:t> Estratégias e recomendações de combate.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900">
                <a:solidFill>
                  <a:schemeClr val="dk1"/>
                </a:solidFill>
              </a:rPr>
              <a:t>18h25 - 19h00: </a:t>
            </a:r>
            <a:r>
              <a:rPr lang="pt-BR" sz="900">
                <a:solidFill>
                  <a:schemeClr val="dk1"/>
                </a:solidFill>
              </a:rPr>
              <a:t>Encerramento com conclusão dos trabalhos e uma apresentação cultural para finalizar o evento.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/>
          </a:p>
        </p:txBody>
      </p:sp>
      <p:pic>
        <p:nvPicPr>
          <p:cNvPr descr="F48B4FB8-BF59-44C0-BBF9-0ED41E1A69F9.jpeg" id="120" name="Google Shape;12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0175" y="0"/>
            <a:ext cx="3010899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8250" y="136620"/>
            <a:ext cx="909700" cy="37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/>
          <p:nvPr/>
        </p:nvSpPr>
        <p:spPr>
          <a:xfrm>
            <a:off x="1330925" y="294425"/>
            <a:ext cx="7677900" cy="11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</a:rPr>
              <a:t>O </a:t>
            </a:r>
            <a:r>
              <a:rPr b="1" lang="pt-BR" sz="1100">
                <a:solidFill>
                  <a:schemeClr val="dk1"/>
                </a:solidFill>
              </a:rPr>
              <a:t>Summit Internacional W20</a:t>
            </a:r>
            <a:r>
              <a:rPr lang="pt-BR" sz="1100">
                <a:solidFill>
                  <a:schemeClr val="dk1"/>
                </a:solidFill>
              </a:rPr>
              <a:t>, em 2024 no Rio de Janeiro, trouxe discussões fundamentais sobre igualdade de gênero e empoderamento das mulheres. Abordou temas como a economia do cuidado, a justiça climática e a inclusão de mulheres em áreas de STEM (ciência, tecnologia, engenharia e matemática). Também houve um painel sobre violência de gênero, com recomendações específicas para enfrentar o problema, além de discussões sobre desigualdades raciais e socioeconômicas. Women 20 2024 convocou a liderança do G20 a:  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62626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7"/>
          <p:cNvSpPr txBox="1"/>
          <p:nvPr/>
        </p:nvSpPr>
        <p:spPr>
          <a:xfrm>
            <a:off x="301400" y="1608250"/>
            <a:ext cx="8302500" cy="3312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Implementar ações para alcançar o empoderamento econômico das mulheres e os compromissos de igualdade de gênero acordados nas últimas nove declarações dos líderes do G20; 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Implementar o compromisso de Brisbane de 2014 (25×25) para reduzir em 25% a lacuna de participação das mulheres na força de trabalho até 2025. De acordo com o Relatório da OIT/OCDE de 2024, apenas metade dos membros do G20 atingirá a meta de Brisbane. 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Implementar compromissos adicionais acordados para promover a igualdade de gênero, incluindo: (a) reduzir pela metade a lacuna digital de gênero até 2030, (b) aumentar a participação das mulheres em STEM (ciência, tecnologia, engenharia e matemática), (c) implementar o código de financiamento das Mulheres Empreendedoras (WE-Fi),(d) eliminar a violência contra as mulheres (e) investir em proteção social, infraestrutura e serviços de cuidados. 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Cumprir o compromisso dos líderes do G20 de melhorar o desenvolvimento liderado por mulheres e colocar as mulheres no centro de todos os processos de desenvolvimento. 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Medir, acompanhar e relatar publicamente, de forma anual, o progresso dos investimentos do G20 nas mulheres, tanto em nível coletivo do G20 quanto em nível nacional, acompanhando e relatando as iniciativas de financiamento acordadas na Declaração dos Líderes. 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Criar um Painel de Resultados de Gênero padronizado do G20, que possa ser utilizado para formulação de políticas baseadas em evidências e priorizar iniciativas para promover a igualdade de gênero do G20. 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pt-BR" sz="1000">
                <a:solidFill>
                  <a:schemeClr val="dk1"/>
                </a:solidFill>
              </a:rPr>
              <a:t>Dedicar financiamento aos Escritórios Nacionais de Estatística e ministérios relacionados para coleta e análise de dados sensíveis ao gênero e desagregados por sexo, monitorando o trabalho de cuidado não remunerado, rastreando a violência contra as mulheres (incluindo não denunciada) e medindo o custo econômico total. </a:t>
            </a:r>
            <a:endParaRPr b="1" sz="600"/>
          </a:p>
        </p:txBody>
      </p:sp>
      <p:pic>
        <p:nvPicPr>
          <p:cNvPr id="128" name="Google Shape;12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5" y="101673"/>
            <a:ext cx="1277049" cy="52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/>
          <p:nvPr/>
        </p:nvSpPr>
        <p:spPr>
          <a:xfrm>
            <a:off x="919249" y="3321165"/>
            <a:ext cx="35373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</a:rPr>
              <a:t>O </a:t>
            </a:r>
            <a:r>
              <a:rPr b="1" lang="pt-BR" sz="1100">
                <a:solidFill>
                  <a:schemeClr val="dk1"/>
                </a:solidFill>
              </a:rPr>
              <a:t>Summit Internacional W20 2024</a:t>
            </a:r>
            <a:r>
              <a:rPr lang="pt-BR" sz="1100">
                <a:solidFill>
                  <a:schemeClr val="dk1"/>
                </a:solidFill>
              </a:rPr>
              <a:t> foi um evento significativo para o Brasil, consolidando-se como uma plataforma essencial para promover a igualdade de gênero e o empoderamento das mulheres em nível global. Como um dos grupos de engajamento do G20, o W20 atua para integrar a perspectiva de gênero nas decisões econômicas globais, abordando temas como a economia do cuidado, justiça climática e inclusão das mulheres em STEM.</a:t>
            </a:r>
            <a:endParaRPr sz="1100"/>
          </a:p>
        </p:txBody>
      </p:sp>
      <p:sp>
        <p:nvSpPr>
          <p:cNvPr id="134" name="Google Shape;134;p28"/>
          <p:cNvSpPr txBox="1"/>
          <p:nvPr/>
        </p:nvSpPr>
        <p:spPr>
          <a:xfrm>
            <a:off x="4687574" y="3269475"/>
            <a:ext cx="41283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000"/>
              <a:t>Destacou a importância </a:t>
            </a:r>
            <a:r>
              <a:rPr lang="pt-BR" sz="1000"/>
              <a:t>de políticas públicas e ações eficazes que assegurem igualdade de gênero, participação econômica e inclusão social para mulheres em todo o mundo. O evento reuniu especialistas, formuladores de políticas, empresas e líderes de diversas áreas para estimular o diálogo e propor soluções inovadoras aos desafios da desigualdade de gênero e da falta de oportunidades para mulheres. As discussões enfatizaram a urgência de apoiar a economia do cuidado, promover o acesso feminino a setores estratégicos como STEM e combater a violência de gênero. </a:t>
            </a:r>
            <a:endParaRPr sz="10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/>
          </a:p>
        </p:txBody>
      </p:sp>
      <p:pic>
        <p:nvPicPr>
          <p:cNvPr descr="IMG_7733.heic" id="135" name="Google Shape;13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7733.heic" id="136" name="Google Shape;13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975368"/>
            <a:ext cx="9144001" cy="4148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F1DFC3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